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4630400" cy="8229600"/>
  <p:notesSz cx="8229600" cy="14630400"/>
  <p:embeddedFontLst>
    <p:embeddedFont>
      <p:font typeface="DM Sans Semi Bold"/>
      <p:regular r:id="rId21"/>
    </p:embeddedFont>
    <p:embeddedFont>
      <p:font typeface="DM Sans Semi Bold"/>
      <p:regular r:id="rId22"/>
    </p:embeddedFont>
    <p:embeddedFont>
      <p:font typeface="DM Sans Semi Bold"/>
      <p:regular r:id="rId23"/>
    </p:embeddedFont>
    <p:embeddedFont>
      <p:font typeface="DM Sans Semi Bold"/>
      <p:regular r:id="rId24"/>
    </p:embeddedFont>
    <p:embeddedFont>
      <p:font typeface="Inter Medium"/>
      <p:regular r:id="rId25"/>
    </p:embeddedFont>
    <p:embeddedFont>
      <p:font typeface="Inter Medium"/>
      <p:regular r:id="rId26"/>
    </p:embeddedFont>
    <p:embeddedFont>
      <p:font typeface="Inter Medium"/>
      <p:regular r:id="rId27"/>
    </p:embeddedFont>
    <p:embeddedFont>
      <p:font typeface="Inter Medium"/>
      <p:regular r:id="rId28"/>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 Id="rId26" Type="http://schemas.openxmlformats.org/officeDocument/2006/relationships/font" Target="fonts/font6.fntdata"/><Relationship Id="rId27" Type="http://schemas.openxmlformats.org/officeDocument/2006/relationships/font" Target="fonts/font7.fntdata"/><Relationship Id="rId28"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0E4"/>
          </a:solidFill>
          <a:ln/>
        </p:spPr>
      </p:sp>
      <p:sp>
        <p:nvSpPr>
          <p:cNvPr id="3" name="Shape 1"/>
          <p:cNvSpPr/>
          <p:nvPr/>
        </p:nvSpPr>
        <p:spPr>
          <a:xfrm>
            <a:off x="0" y="0"/>
            <a:ext cx="14630400" cy="8229600"/>
          </a:xfrm>
          <a:prstGeom prst="rect">
            <a:avLst/>
          </a:prstGeom>
          <a:solidFill>
            <a:srgbClr val="F5F0E4"/>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0E4"/>
          </a:solidFill>
          <a:ln/>
        </p:spPr>
      </p:sp>
      <p:sp>
        <p:nvSpPr>
          <p:cNvPr id="3" name="Shape 1"/>
          <p:cNvSpPr/>
          <p:nvPr/>
        </p:nvSpPr>
        <p:spPr>
          <a:xfrm>
            <a:off x="0" y="0"/>
            <a:ext cx="14630400" cy="8229600"/>
          </a:xfrm>
          <a:prstGeom prst="rect">
            <a:avLst/>
          </a:prstGeom>
          <a:solidFill>
            <a:srgbClr val="F5F0E4"/>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0E4"/>
          </a:solidFill>
          <a:ln/>
        </p:spPr>
      </p:sp>
      <p:sp>
        <p:nvSpPr>
          <p:cNvPr id="3" name="Shape 1"/>
          <p:cNvSpPr/>
          <p:nvPr/>
        </p:nvSpPr>
        <p:spPr>
          <a:xfrm>
            <a:off x="0" y="0"/>
            <a:ext cx="14630400" cy="8229600"/>
          </a:xfrm>
          <a:prstGeom prst="rect">
            <a:avLst/>
          </a:prstGeom>
          <a:solidFill>
            <a:srgbClr val="F5F0E4"/>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0E4"/>
          </a:solidFill>
          <a:ln/>
        </p:spPr>
      </p:sp>
      <p:sp>
        <p:nvSpPr>
          <p:cNvPr id="3" name="Shape 1"/>
          <p:cNvSpPr/>
          <p:nvPr/>
        </p:nvSpPr>
        <p:spPr>
          <a:xfrm>
            <a:off x="0" y="0"/>
            <a:ext cx="14630400" cy="8229600"/>
          </a:xfrm>
          <a:prstGeom prst="rect">
            <a:avLst/>
          </a:prstGeom>
          <a:solidFill>
            <a:srgbClr val="F5F0E4"/>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0E4"/>
          </a:solidFill>
          <a:ln/>
        </p:spPr>
      </p:sp>
      <p:sp>
        <p:nvSpPr>
          <p:cNvPr id="3" name="Shape 1"/>
          <p:cNvSpPr/>
          <p:nvPr/>
        </p:nvSpPr>
        <p:spPr>
          <a:xfrm>
            <a:off x="0" y="0"/>
            <a:ext cx="14630400" cy="8229600"/>
          </a:xfrm>
          <a:prstGeom prst="rect">
            <a:avLst/>
          </a:prstGeom>
          <a:solidFill>
            <a:srgbClr val="F5F0E4"/>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0E4"/>
          </a:solidFill>
          <a:ln/>
        </p:spPr>
      </p:sp>
      <p:sp>
        <p:nvSpPr>
          <p:cNvPr id="3" name="Shape 1"/>
          <p:cNvSpPr/>
          <p:nvPr/>
        </p:nvSpPr>
        <p:spPr>
          <a:xfrm>
            <a:off x="0" y="0"/>
            <a:ext cx="14630400" cy="8229600"/>
          </a:xfrm>
          <a:prstGeom prst="rect">
            <a:avLst/>
          </a:prstGeom>
          <a:solidFill>
            <a:srgbClr val="F5F0E4"/>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0E4"/>
          </a:solidFill>
          <a:ln/>
        </p:spPr>
      </p:sp>
      <p:sp>
        <p:nvSpPr>
          <p:cNvPr id="3" name="Shape 1"/>
          <p:cNvSpPr/>
          <p:nvPr/>
        </p:nvSpPr>
        <p:spPr>
          <a:xfrm>
            <a:off x="0" y="0"/>
            <a:ext cx="14630400" cy="8229600"/>
          </a:xfrm>
          <a:prstGeom prst="rect">
            <a:avLst/>
          </a:prstGeom>
          <a:solidFill>
            <a:srgbClr val="F5F0E4"/>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0E4"/>
          </a:solidFill>
          <a:ln/>
        </p:spPr>
      </p:sp>
      <p:sp>
        <p:nvSpPr>
          <p:cNvPr id="3" name="Shape 1"/>
          <p:cNvSpPr/>
          <p:nvPr/>
        </p:nvSpPr>
        <p:spPr>
          <a:xfrm>
            <a:off x="0" y="0"/>
            <a:ext cx="14630400" cy="8229600"/>
          </a:xfrm>
          <a:prstGeom prst="rect">
            <a:avLst/>
          </a:prstGeom>
          <a:solidFill>
            <a:srgbClr val="F5F0E4"/>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0E4"/>
          </a:solidFill>
          <a:ln/>
        </p:spPr>
      </p:sp>
      <p:sp>
        <p:nvSpPr>
          <p:cNvPr id="3" name="Shape 1"/>
          <p:cNvSpPr/>
          <p:nvPr/>
        </p:nvSpPr>
        <p:spPr>
          <a:xfrm>
            <a:off x="0" y="0"/>
            <a:ext cx="14630400" cy="8229600"/>
          </a:xfrm>
          <a:prstGeom prst="rect">
            <a:avLst/>
          </a:prstGeom>
          <a:solidFill>
            <a:srgbClr val="F5F0E4"/>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0E4"/>
          </a:solidFill>
          <a:ln/>
        </p:spPr>
      </p:sp>
      <p:sp>
        <p:nvSpPr>
          <p:cNvPr id="3" name="Shape 1"/>
          <p:cNvSpPr/>
          <p:nvPr/>
        </p:nvSpPr>
        <p:spPr>
          <a:xfrm>
            <a:off x="0" y="0"/>
            <a:ext cx="14630400" cy="8229600"/>
          </a:xfrm>
          <a:prstGeom prst="rect">
            <a:avLst/>
          </a:prstGeom>
          <a:solidFill>
            <a:srgbClr val="F5F0E4"/>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0E4"/>
          </a:solidFill>
          <a:ln/>
        </p:spPr>
      </p:sp>
      <p:sp>
        <p:nvSpPr>
          <p:cNvPr id="3" name="Shape 1"/>
          <p:cNvSpPr/>
          <p:nvPr/>
        </p:nvSpPr>
        <p:spPr>
          <a:xfrm>
            <a:off x="0" y="0"/>
            <a:ext cx="14630400" cy="8229600"/>
          </a:xfrm>
          <a:prstGeom prst="rect">
            <a:avLst/>
          </a:prstGeom>
          <a:solidFill>
            <a:srgbClr val="F5F0E4"/>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0E4"/>
          </a:solidFill>
          <a:ln/>
        </p:spPr>
      </p:sp>
      <p:sp>
        <p:nvSpPr>
          <p:cNvPr id="3" name="Shape 1"/>
          <p:cNvSpPr/>
          <p:nvPr/>
        </p:nvSpPr>
        <p:spPr>
          <a:xfrm>
            <a:off x="0" y="0"/>
            <a:ext cx="14630400" cy="8229600"/>
          </a:xfrm>
          <a:prstGeom prst="rect">
            <a:avLst/>
          </a:prstGeom>
          <a:solidFill>
            <a:srgbClr val="F5F0E4"/>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0E4"/>
          </a:solidFill>
          <a:ln/>
        </p:spPr>
      </p:sp>
      <p:sp>
        <p:nvSpPr>
          <p:cNvPr id="3" name="Shape 1"/>
          <p:cNvSpPr/>
          <p:nvPr/>
        </p:nvSpPr>
        <p:spPr>
          <a:xfrm>
            <a:off x="0" y="0"/>
            <a:ext cx="14630400" cy="8229600"/>
          </a:xfrm>
          <a:prstGeom prst="rect">
            <a:avLst/>
          </a:prstGeom>
          <a:solidFill>
            <a:srgbClr val="F5F0E4"/>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0E4"/>
          </a:solidFill>
          <a:ln/>
        </p:spPr>
      </p:sp>
      <p:sp>
        <p:nvSpPr>
          <p:cNvPr id="3" name="Shape 1"/>
          <p:cNvSpPr/>
          <p:nvPr/>
        </p:nvSpPr>
        <p:spPr>
          <a:xfrm>
            <a:off x="0" y="0"/>
            <a:ext cx="14630400" cy="8229600"/>
          </a:xfrm>
          <a:prstGeom prst="rect">
            <a:avLst/>
          </a:prstGeom>
          <a:solidFill>
            <a:srgbClr val="F5F0E4"/>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7" Type="http://schemas.openxmlformats.org/officeDocument/2006/relationships/hyperlink" Target="https://toolifyworlds.com/blogs/pakistan-tax-income-calculator/" TargetMode="External"/><Relationship Id="rId1" Type="http://schemas.openxmlformats.org/officeDocument/2006/relationships/image" Target="../media/image-3-1.png"/><Relationship Id="rId2" Type="http://schemas.openxmlformats.org/officeDocument/2006/relationships/image" Target="../media/image-3-2.svg"/><Relationship Id="rId3" Type="http://schemas.openxmlformats.org/officeDocument/2006/relationships/image" Target="../media/image-3-3.png"/><Relationship Id="rId4" Type="http://schemas.openxmlformats.org/officeDocument/2006/relationships/image" Target="../media/image-3-4.svg"/><Relationship Id="rId5" Type="http://schemas.openxmlformats.org/officeDocument/2006/relationships/image" Target="../media/image-3-5.png"/><Relationship Id="rId6" Type="http://schemas.openxmlformats.org/officeDocument/2006/relationships/image" Target="../media/image-3-6.svg"/><Relationship Id="rId8" Type="http://schemas.openxmlformats.org/officeDocument/2006/relationships/slideLayout" Target="../slideLayouts/slideLayout4.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toolifyworlds.com/blogs/pakistan-income-tax-guide-2026/" TargetMode="External"/><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toolifyworlds.com/blogs/pakistan-income-tax-guide-2026/" TargetMode="External"/><Relationship Id="rId1" Type="http://schemas.openxmlformats.org/officeDocument/2006/relationships/image" Target="../media/image-6-1.png"/><Relationship Id="rId3" Type="http://schemas.openxmlformats.org/officeDocument/2006/relationships/slideLayout" Target="../slideLayouts/slideLayout7.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hyperlink" Target="https://toolifyworlds.com/blogs/online-revenue-calculators/" TargetMode="External"/><Relationship Id="rId1" Type="http://schemas.openxmlformats.org/officeDocument/2006/relationships/image" Target="../media/image-7-1.png"/><Relationship Id="rId3" Type="http://schemas.openxmlformats.org/officeDocument/2006/relationships/slideLayout" Target="../slideLayouts/slideLayout8.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svg"/><Relationship Id="rId4" Type="http://schemas.openxmlformats.org/officeDocument/2006/relationships/image" Target="../media/image-8-4.png"/><Relationship Id="rId5" Type="http://schemas.openxmlformats.org/officeDocument/2006/relationships/image" Target="../media/image-8-5.svg"/><Relationship Id="rId6" Type="http://schemas.openxmlformats.org/officeDocument/2006/relationships/image" Target="../media/image-8-6.png"/><Relationship Id="rId7" Type="http://schemas.openxmlformats.org/officeDocument/2006/relationships/image" Target="../media/image-8-7.svg"/><Relationship Id="rId8" Type="http://schemas.openxmlformats.org/officeDocument/2006/relationships/image" Target="../media/image-8-8.png"/><Relationship Id="rId9" Type="http://schemas.openxmlformats.org/officeDocument/2006/relationships/image" Target="../media/image-8-9.svg"/><Relationship Id="rId10" Type="http://schemas.openxmlformats.org/officeDocument/2006/relationships/slideLayout" Target="../slideLayouts/slideLayout9.xml"/><Relationship Id="rId11"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toolifyworlds.com/blogs/filer-vs-non-filer-in-pakistan/" TargetMode="External"/><Relationship Id="rId1" Type="http://schemas.openxmlformats.org/officeDocument/2006/relationships/image" Target="../media/image-10-1.png"/><Relationship Id="rId3" Type="http://schemas.openxmlformats.org/officeDocument/2006/relationships/slideLayout" Target="../slideLayouts/slideLayout1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9" Type="http://schemas.openxmlformats.org/officeDocument/2006/relationships/hyperlink" Target="https://toolifyworlds.com/blogs/health-life-calculators-tools/" TargetMode="External"/><Relationship Id="rId1" Type="http://schemas.openxmlformats.org/officeDocument/2006/relationships/image" Target="../media/image-11-1.png"/><Relationship Id="rId2" Type="http://schemas.openxmlformats.org/officeDocument/2006/relationships/image" Target="../media/image-11-2.svg"/><Relationship Id="rId3" Type="http://schemas.openxmlformats.org/officeDocument/2006/relationships/image" Target="../media/image-11-3.png"/><Relationship Id="rId4" Type="http://schemas.openxmlformats.org/officeDocument/2006/relationships/image" Target="../media/image-11-4.svg"/><Relationship Id="rId5" Type="http://schemas.openxmlformats.org/officeDocument/2006/relationships/image" Target="../media/image-11-5.png"/><Relationship Id="rId6" Type="http://schemas.openxmlformats.org/officeDocument/2006/relationships/image" Target="../media/image-11-6.svg"/><Relationship Id="rId7" Type="http://schemas.openxmlformats.org/officeDocument/2006/relationships/image" Target="../media/image-11-7.png"/><Relationship Id="rId8" Type="http://schemas.openxmlformats.org/officeDocument/2006/relationships/image" Target="../media/image-11-8.svg"/><Relationship Id="rId10" Type="http://schemas.openxmlformats.org/officeDocument/2006/relationships/slideLayout" Target="../slideLayouts/slideLayout12.xml"/><Relationship Id="rId11"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toolifyworlds.com/blogs/super-tax-pakistan-2026-rates/" TargetMode="External"/><Relationship Id="rId1" Type="http://schemas.openxmlformats.org/officeDocument/2006/relationships/image" Target="../media/image-12-1.png"/><Relationship Id="rId3" Type="http://schemas.openxmlformats.org/officeDocument/2006/relationships/slideLayout" Target="../slideLayouts/slideLayout13.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hyperlink" Target="https://toolifyworlds.com/blogs/pakistan-tax-income-calculator/" TargetMode="External"/><Relationship Id="rId9" Type="http://schemas.openxmlformats.org/officeDocument/2006/relationships/hyperlink" Target="https://toolifyworlds.com/blogs/online-revenue-calculators/" TargetMode="External"/><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svg"/><Relationship Id="rId4" Type="http://schemas.openxmlformats.org/officeDocument/2006/relationships/image" Target="../media/image-14-4.png"/><Relationship Id="rId5" Type="http://schemas.openxmlformats.org/officeDocument/2006/relationships/image" Target="../media/image-14-5.svg"/><Relationship Id="rId6" Type="http://schemas.openxmlformats.org/officeDocument/2006/relationships/image" Target="../media/image-14-6.png"/><Relationship Id="rId7" Type="http://schemas.openxmlformats.org/officeDocument/2006/relationships/image" Target="../media/image-14-7.svg"/><Relationship Id="rId10" Type="http://schemas.openxmlformats.org/officeDocument/2006/relationships/slideLayout" Target="../slideLayouts/slideLayout15.xml"/><Relationship Id="rId11"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1936194"/>
            <a:ext cx="7556421" cy="1860233"/>
          </a:xfrm>
          <a:prstGeom prst="rect">
            <a:avLst/>
          </a:prstGeom>
          <a:noFill/>
          <a:ln/>
        </p:spPr>
        <p:txBody>
          <a:bodyPr wrap="square" lIns="0" tIns="0" rIns="0" bIns="0" rtlCol="0" anchor="t"/>
          <a:lstStyle/>
          <a:p>
            <a:pPr algn="l" indent="0" marL="0">
              <a:lnSpc>
                <a:spcPts val="4850"/>
              </a:lnSpc>
              <a:buNone/>
            </a:pPr>
            <a:r>
              <a:rPr lang="en-US" sz="3900" dirty="0">
                <a:solidFill>
                  <a:srgbClr val="030303"/>
                </a:solidFill>
                <a:latin typeface="DM Sans Semi Bold" pitchFamily="34" charset="0"/>
                <a:ea typeface="DM Sans Semi Bold" pitchFamily="34" charset="-122"/>
                <a:cs typeface="DM Sans Semi Bold" pitchFamily="34" charset="-120"/>
              </a:rPr>
              <a:t>Pakistan Income Tax Calculator: Complete Guide 2024–25</a:t>
            </a:r>
            <a:endParaRPr lang="en-US" sz="3900" dirty="0"/>
          </a:p>
        </p:txBody>
      </p:sp>
      <p:sp>
        <p:nvSpPr>
          <p:cNvPr id="4" name="Text 1"/>
          <p:cNvSpPr/>
          <p:nvPr/>
        </p:nvSpPr>
        <p:spPr>
          <a:xfrm>
            <a:off x="6280190" y="4094083"/>
            <a:ext cx="7556421" cy="1587698"/>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Whether you earn PKR 50,000 or PKR 500,000 monthly, understanding your tax liability helps you plan finances better. The Federal Board of Revenue (FBR) sets tax slabs annually — this guide walks you through everything: salary brackets, gross vs. net salary, tax regimes, and practical examples for salaried employees, freelancers, and business owners.</a:t>
            </a:r>
            <a:endParaRPr lang="en-US" sz="1550" dirty="0"/>
          </a:p>
        </p:txBody>
      </p:sp>
      <p:sp>
        <p:nvSpPr>
          <p:cNvPr id="5" name="Shape 2"/>
          <p:cNvSpPr/>
          <p:nvPr/>
        </p:nvSpPr>
        <p:spPr>
          <a:xfrm>
            <a:off x="6280190" y="5912644"/>
            <a:ext cx="1648778" cy="373142"/>
          </a:xfrm>
          <a:prstGeom prst="roundRect">
            <a:avLst>
              <a:gd name="adj" fmla="val 6383"/>
            </a:avLst>
          </a:prstGeom>
          <a:solidFill>
            <a:srgbClr val="D9F2E7"/>
          </a:solidFill>
          <a:ln/>
        </p:spPr>
      </p:sp>
      <p:sp>
        <p:nvSpPr>
          <p:cNvPr id="6" name="Text 3"/>
          <p:cNvSpPr/>
          <p:nvPr/>
        </p:nvSpPr>
        <p:spPr>
          <a:xfrm>
            <a:off x="6399252" y="5972175"/>
            <a:ext cx="1410653" cy="254079"/>
          </a:xfrm>
          <a:prstGeom prst="rect">
            <a:avLst/>
          </a:prstGeom>
          <a:noFill/>
          <a:ln/>
        </p:spPr>
        <p:txBody>
          <a:bodyPr wrap="none" lIns="0" tIns="0" rIns="0" bIns="0" rtlCol="0" anchor="t"/>
          <a:lstStyle/>
          <a:p>
            <a:pPr algn="l" indent="0" marL="0">
              <a:lnSpc>
                <a:spcPts val="2000"/>
              </a:lnSpc>
              <a:buNone/>
            </a:pPr>
            <a:r>
              <a:rPr lang="en-US" sz="1250" dirty="0">
                <a:solidFill>
                  <a:srgbClr val="464646"/>
                </a:solidFill>
                <a:latin typeface="Inter Medium" pitchFamily="34" charset="0"/>
                <a:ea typeface="Inter Medium" pitchFamily="34" charset="-122"/>
                <a:cs typeface="Inter Medium" pitchFamily="34" charset="-120"/>
              </a:rPr>
              <a:t>TOOLIFY WORLDS</a:t>
            </a:r>
            <a:endParaRPr lang="en-US" sz="1250" dirty="0"/>
          </a:p>
        </p:txBody>
      </p:sp>
      <p:sp>
        <p:nvSpPr>
          <p:cNvPr id="7" name="Shape 4"/>
          <p:cNvSpPr/>
          <p:nvPr/>
        </p:nvSpPr>
        <p:spPr>
          <a:xfrm>
            <a:off x="8028146" y="5905024"/>
            <a:ext cx="1268968" cy="388382"/>
          </a:xfrm>
          <a:prstGeom prst="roundRect">
            <a:avLst>
              <a:gd name="adj" fmla="val 6132"/>
            </a:avLst>
          </a:prstGeom>
          <a:noFill/>
          <a:ln w="7620">
            <a:solidFill>
              <a:srgbClr val="205A40"/>
            </a:solidFill>
            <a:prstDash val="solid"/>
          </a:ln>
        </p:spPr>
      </p:sp>
      <p:sp>
        <p:nvSpPr>
          <p:cNvPr id="8" name="Text 5"/>
          <p:cNvSpPr/>
          <p:nvPr/>
        </p:nvSpPr>
        <p:spPr>
          <a:xfrm>
            <a:off x="8154829" y="5972175"/>
            <a:ext cx="1015603" cy="254079"/>
          </a:xfrm>
          <a:prstGeom prst="rect">
            <a:avLst/>
          </a:prstGeom>
          <a:noFill/>
          <a:ln/>
        </p:spPr>
        <p:txBody>
          <a:bodyPr wrap="none" lIns="0" tIns="0" rIns="0" bIns="0" rtlCol="0" anchor="t"/>
          <a:lstStyle/>
          <a:p>
            <a:pPr algn="l" indent="0" marL="0">
              <a:lnSpc>
                <a:spcPts val="2000"/>
              </a:lnSpc>
              <a:buNone/>
            </a:pPr>
            <a:r>
              <a:rPr lang="en-US" sz="1250" dirty="0">
                <a:solidFill>
                  <a:srgbClr val="205A40"/>
                </a:solidFill>
                <a:latin typeface="Inter Medium" pitchFamily="34" charset="0"/>
                <a:ea typeface="Inter Medium" pitchFamily="34" charset="-122"/>
                <a:cs typeface="Inter Medium" pitchFamily="34" charset="-120"/>
              </a:rPr>
              <a:t>FBR 2024–25</a:t>
            </a:r>
            <a:endParaRPr lang="en-US" sz="1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805345"/>
            <a:ext cx="7556421" cy="1240155"/>
          </a:xfrm>
          <a:prstGeom prst="rect">
            <a:avLst/>
          </a:prstGeom>
          <a:noFill/>
          <a:ln/>
        </p:spPr>
        <p:txBody>
          <a:bodyPr wrap="square" lIns="0" tIns="0" rIns="0" bIns="0" rtlCol="0" anchor="t"/>
          <a:lstStyle/>
          <a:p>
            <a:pPr algn="l" indent="0" marL="0">
              <a:lnSpc>
                <a:spcPts val="4850"/>
              </a:lnSpc>
              <a:buNone/>
            </a:pPr>
            <a:r>
              <a:rPr lang="en-US" sz="3900" dirty="0">
                <a:solidFill>
                  <a:srgbClr val="030303"/>
                </a:solidFill>
                <a:latin typeface="DM Sans Semi Bold" pitchFamily="34" charset="0"/>
                <a:ea typeface="DM Sans Semi Bold" pitchFamily="34" charset="-122"/>
                <a:cs typeface="DM Sans Semi Bold" pitchFamily="34" charset="-120"/>
              </a:rPr>
              <a:t>What is Income Tax in Pakistan?</a:t>
            </a:r>
            <a:endParaRPr lang="en-US" sz="3900" dirty="0"/>
          </a:p>
        </p:txBody>
      </p:sp>
      <p:sp>
        <p:nvSpPr>
          <p:cNvPr id="4" name="Text 1"/>
          <p:cNvSpPr/>
          <p:nvPr/>
        </p:nvSpPr>
        <p:spPr>
          <a:xfrm>
            <a:off x="793790" y="3343156"/>
            <a:ext cx="7556421" cy="1587698"/>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Income tax is a mandatory contribution individuals and businesses pay based on annual earnings. Pakistan's tax year runs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July to June</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managed by the FBR through the IRIS portal. The system divides taxpayers into three categories: salaried persons, self-employed/freelancers, and businesses — each using a progressive slab system where higher income means higher rates.</a:t>
            </a:r>
            <a:endParaRPr lang="en-US" sz="1550" dirty="0"/>
          </a:p>
        </p:txBody>
      </p:sp>
      <p:sp>
        <p:nvSpPr>
          <p:cNvPr id="5" name="Text 2"/>
          <p:cNvSpPr/>
          <p:nvPr/>
        </p:nvSpPr>
        <p:spPr>
          <a:xfrm>
            <a:off x="793790" y="5154097"/>
            <a:ext cx="7556421" cy="127015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Taxable income isn't simply your salary — it's what remains after eligible deductions like provident fund contributions, medical allowances, and house rent allowance. The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Income Tax Ordinance 2001</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provides the legal framework, updated annually by Finance Act amendments.</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1955363"/>
            <a:ext cx="6843713" cy="620078"/>
          </a:xfrm>
          <a:prstGeom prst="rect">
            <a:avLst/>
          </a:prstGeom>
          <a:noFill/>
          <a:ln/>
        </p:spPr>
        <p:txBody>
          <a:bodyPr wrap="none" lIns="0" tIns="0" rIns="0" bIns="0" rtlCol="0" anchor="t"/>
          <a:lstStyle/>
          <a:p>
            <a:pPr algn="l" indent="0" marL="0">
              <a:lnSpc>
                <a:spcPts val="4850"/>
              </a:lnSpc>
              <a:buNone/>
            </a:pPr>
            <a:r>
              <a:rPr lang="en-US" sz="3900" dirty="0">
                <a:solidFill>
                  <a:srgbClr val="030303"/>
                </a:solidFill>
                <a:latin typeface="DM Sans Semi Bold" pitchFamily="34" charset="0"/>
                <a:ea typeface="DM Sans Semi Bold" pitchFamily="34" charset="-122"/>
                <a:cs typeface="DM Sans Semi Bold" pitchFamily="34" charset="-120"/>
              </a:rPr>
              <a:t>Why Tax Calculation Matters</a:t>
            </a:r>
            <a:endParaRPr lang="en-US" sz="390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93790" y="2972276"/>
            <a:ext cx="496133" cy="496133"/>
          </a:xfrm>
          <a:prstGeom prst="rect">
            <a:avLst/>
          </a:prstGeom>
        </p:spPr>
      </p:pic>
      <p:sp>
        <p:nvSpPr>
          <p:cNvPr id="4" name="Text 1"/>
          <p:cNvSpPr/>
          <p:nvPr/>
        </p:nvSpPr>
        <p:spPr>
          <a:xfrm>
            <a:off x="793790" y="371641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Avoid Penalties</a:t>
            </a:r>
            <a:endParaRPr lang="en-US" sz="1950" dirty="0"/>
          </a:p>
        </p:txBody>
      </p:sp>
      <p:sp>
        <p:nvSpPr>
          <p:cNvPr id="5" name="Text 2"/>
          <p:cNvSpPr/>
          <p:nvPr/>
        </p:nvSpPr>
        <p:spPr>
          <a:xfrm>
            <a:off x="793790" y="4145637"/>
            <a:ext cx="4182189" cy="95261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Underpaying leads to penalties and interest charges during filing season. Accurate monthly estimates prevent surprises.</a:t>
            </a:r>
            <a:endParaRPr lang="en-US" sz="1550" dirty="0"/>
          </a:p>
        </p:txBody>
      </p:sp>
      <p:pic>
        <p:nvPicPr>
          <p:cNvPr id="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23986" y="2972276"/>
            <a:ext cx="496133" cy="496133"/>
          </a:xfrm>
          <a:prstGeom prst="rect">
            <a:avLst/>
          </a:prstGeom>
        </p:spPr>
      </p:pic>
      <p:sp>
        <p:nvSpPr>
          <p:cNvPr id="7" name="Text 3"/>
          <p:cNvSpPr/>
          <p:nvPr/>
        </p:nvSpPr>
        <p:spPr>
          <a:xfrm>
            <a:off x="5223986" y="371641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Filer vs. Non-Filer</a:t>
            </a:r>
            <a:endParaRPr lang="en-US" sz="1950" dirty="0"/>
          </a:p>
        </p:txBody>
      </p:sp>
      <p:sp>
        <p:nvSpPr>
          <p:cNvPr id="8" name="Text 4"/>
          <p:cNvSpPr/>
          <p:nvPr/>
        </p:nvSpPr>
        <p:spPr>
          <a:xfrm>
            <a:off x="5223986" y="4145637"/>
            <a:ext cx="4182308" cy="1587698"/>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Active Taxpayers List (ATL) filers enjoy lower withholding rates on bank withdrawals, property purchases, and vehicle registration — sometimes half the non-filer rate.</a:t>
            </a:r>
            <a:endParaRPr lang="en-US" sz="1550" dirty="0"/>
          </a:p>
        </p:txBody>
      </p:sp>
      <p:pic>
        <p:nvPicPr>
          <p:cNvPr id="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54302" y="2972276"/>
            <a:ext cx="496133" cy="496133"/>
          </a:xfrm>
          <a:prstGeom prst="rect">
            <a:avLst/>
          </a:prstGeom>
        </p:spPr>
      </p:pic>
      <p:sp>
        <p:nvSpPr>
          <p:cNvPr id="10" name="Text 5"/>
          <p:cNvSpPr/>
          <p:nvPr/>
        </p:nvSpPr>
        <p:spPr>
          <a:xfrm>
            <a:off x="9654302" y="371641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Legal Tax Savings</a:t>
            </a:r>
            <a:endParaRPr lang="en-US" sz="1950" dirty="0"/>
          </a:p>
        </p:txBody>
      </p:sp>
      <p:sp>
        <p:nvSpPr>
          <p:cNvPr id="11" name="Text 6"/>
          <p:cNvSpPr/>
          <p:nvPr/>
        </p:nvSpPr>
        <p:spPr>
          <a:xfrm>
            <a:off x="9654302" y="4145637"/>
            <a:ext cx="4182308" cy="127015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Charitable donations, government securities, and pension fund contributions all reduce taxable income — but only if you calculate correctly.</a:t>
            </a:r>
            <a:endParaRPr lang="en-US" sz="1550" dirty="0"/>
          </a:p>
        </p:txBody>
      </p:sp>
      <p:sp>
        <p:nvSpPr>
          <p:cNvPr id="12" name="Text 7"/>
          <p:cNvSpPr/>
          <p:nvPr/>
        </p:nvSpPr>
        <p:spPr>
          <a:xfrm>
            <a:off x="793790" y="5956578"/>
            <a:ext cx="13042821"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Learn more at the </a:t>
            </a:r>
            <a:pPr algn="l" indent="0" marL="0">
              <a:lnSpc>
                <a:spcPts val="2500"/>
              </a:lnSpc>
              <a:buNone/>
            </a:pPr>
            <a:r>
              <a:rPr lang="en-US" sz="1550" u="sng" dirty="0">
                <a:solidFill>
                  <a:srgbClr val="205A40"/>
                </a:solidFill>
                <a:latin typeface="Inter Medium" pitchFamily="34" charset="0"/>
                <a:ea typeface="Inter Medium" pitchFamily="34" charset="-122"/>
                <a:cs typeface="Inter Medium" pitchFamily="34" charset="-120"/>
                <a:hlinkClick r:id="rId7" invalidUrl="" action="" tgtFrame="" tooltip="" history="1" highlightClick="0" endSnd="0">
                  <a:extLst>
                    <a:ext uri="{A12FA001-AC4F-418D-AE19-62706E023703}">
                      <ahyp:hlinkClr xmlns:ahyp="http://schemas.microsoft.com/office/drawing/2018/hyperlinkcolor" val="tx"/>
                    </a:ext>
                  </a:extLst>
                </a:hlinkClick>
              </a:rPr>
              <a:t>Pakistan Tax Income Calculator Guide</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059775"/>
            <a:ext cx="8536067" cy="620078"/>
          </a:xfrm>
          <a:prstGeom prst="rect">
            <a:avLst/>
          </a:prstGeom>
          <a:noFill/>
          <a:ln/>
        </p:spPr>
        <p:txBody>
          <a:bodyPr wrap="none" lIns="0" tIns="0" rIns="0" bIns="0" rtlCol="0" anchor="t"/>
          <a:lstStyle/>
          <a:p>
            <a:pPr algn="l" indent="0" marL="0">
              <a:lnSpc>
                <a:spcPts val="4850"/>
              </a:lnSpc>
              <a:buNone/>
            </a:pPr>
            <a:r>
              <a:rPr lang="en-US" sz="3900" dirty="0">
                <a:solidFill>
                  <a:srgbClr val="030303"/>
                </a:solidFill>
                <a:latin typeface="DM Sans Semi Bold" pitchFamily="34" charset="0"/>
                <a:ea typeface="DM Sans Semi Bold" pitchFamily="34" charset="-122"/>
                <a:cs typeface="DM Sans Semi Bold" pitchFamily="34" charset="-120"/>
              </a:rPr>
              <a:t>Pakistan Income Tax Slabs 2024–25</a:t>
            </a:r>
            <a:endParaRPr lang="en-US" sz="3900" dirty="0"/>
          </a:p>
        </p:txBody>
      </p:sp>
      <p:sp>
        <p:nvSpPr>
          <p:cNvPr id="3" name="Text 1"/>
          <p:cNvSpPr/>
          <p:nvPr/>
        </p:nvSpPr>
        <p:spPr>
          <a:xfrm>
            <a:off x="793790" y="2076688"/>
            <a:ext cx="13042821"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The progressive slab system taxes different portions of income at different rates for salaried individuals:</a:t>
            </a:r>
            <a:endParaRPr lang="en-US" sz="1550" dirty="0"/>
          </a:p>
        </p:txBody>
      </p:sp>
      <p:sp>
        <p:nvSpPr>
          <p:cNvPr id="4" name="Shape 2"/>
          <p:cNvSpPr/>
          <p:nvPr/>
        </p:nvSpPr>
        <p:spPr>
          <a:xfrm>
            <a:off x="793790" y="2617470"/>
            <a:ext cx="13042821" cy="4011573"/>
          </a:xfrm>
          <a:prstGeom prst="roundRect">
            <a:avLst>
              <a:gd name="adj" fmla="val 742"/>
            </a:avLst>
          </a:prstGeom>
          <a:noFill/>
          <a:ln w="7620">
            <a:solidFill>
              <a:srgbClr val="000000">
                <a:alpha val="8000"/>
              </a:srgbClr>
            </a:solidFill>
            <a:prstDash val="solid"/>
          </a:ln>
        </p:spPr>
      </p:sp>
      <p:sp>
        <p:nvSpPr>
          <p:cNvPr id="5" name="Shape 3"/>
          <p:cNvSpPr/>
          <p:nvPr/>
        </p:nvSpPr>
        <p:spPr>
          <a:xfrm>
            <a:off x="801410" y="2625090"/>
            <a:ext cx="13027581" cy="570905"/>
          </a:xfrm>
          <a:prstGeom prst="rect">
            <a:avLst/>
          </a:prstGeom>
          <a:solidFill>
            <a:srgbClr val="FFFFFF">
              <a:alpha val="4000"/>
            </a:srgbClr>
          </a:solidFill>
          <a:ln/>
        </p:spPr>
      </p:sp>
      <p:sp>
        <p:nvSpPr>
          <p:cNvPr id="6" name="Text 4"/>
          <p:cNvSpPr/>
          <p:nvPr/>
        </p:nvSpPr>
        <p:spPr>
          <a:xfrm>
            <a:off x="999887" y="2751773"/>
            <a:ext cx="5461873" cy="317540"/>
          </a:xfrm>
          <a:prstGeom prst="rect">
            <a:avLst/>
          </a:prstGeom>
          <a:noFill/>
          <a:ln/>
        </p:spPr>
        <p:txBody>
          <a:bodyPr wrap="none" lIns="0" tIns="0" rIns="0" bIns="0" rtlCol="0" anchor="t"/>
          <a:lstStyle/>
          <a:p>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Annual Income (PKR)</a:t>
            </a:r>
            <a:endParaRPr lang="en-US" sz="1550" dirty="0"/>
          </a:p>
        </p:txBody>
      </p:sp>
      <p:sp>
        <p:nvSpPr>
          <p:cNvPr id="7" name="Text 5"/>
          <p:cNvSpPr/>
          <p:nvPr/>
        </p:nvSpPr>
        <p:spPr>
          <a:xfrm>
            <a:off x="6866096" y="2751773"/>
            <a:ext cx="2852499" cy="317540"/>
          </a:xfrm>
          <a:prstGeom prst="rect">
            <a:avLst/>
          </a:prstGeom>
          <a:noFill/>
          <a:ln/>
        </p:spPr>
        <p:txBody>
          <a:bodyPr wrap="none" lIns="0" tIns="0" rIns="0" bIns="0" rtlCol="0" anchor="t"/>
          <a:lstStyle/>
          <a:p>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Tax Rate</a:t>
            </a:r>
            <a:endParaRPr lang="en-US" sz="1550" dirty="0"/>
          </a:p>
        </p:txBody>
      </p:sp>
      <p:sp>
        <p:nvSpPr>
          <p:cNvPr id="8" name="Text 6"/>
          <p:cNvSpPr/>
          <p:nvPr/>
        </p:nvSpPr>
        <p:spPr>
          <a:xfrm>
            <a:off x="10122932" y="2751773"/>
            <a:ext cx="3507700" cy="317540"/>
          </a:xfrm>
          <a:prstGeom prst="rect">
            <a:avLst/>
          </a:prstGeom>
          <a:noFill/>
          <a:ln/>
        </p:spPr>
        <p:txBody>
          <a:bodyPr wrap="none" lIns="0" tIns="0" rIns="0" bIns="0" rtlCol="0" anchor="t"/>
          <a:lstStyle/>
          <a:p>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Tax on Excess</a:t>
            </a:r>
            <a:endParaRPr lang="en-US" sz="1550" dirty="0"/>
          </a:p>
        </p:txBody>
      </p:sp>
      <p:sp>
        <p:nvSpPr>
          <p:cNvPr id="9" name="Shape 7"/>
          <p:cNvSpPr/>
          <p:nvPr/>
        </p:nvSpPr>
        <p:spPr>
          <a:xfrm>
            <a:off x="801410" y="3195995"/>
            <a:ext cx="13027581" cy="570905"/>
          </a:xfrm>
          <a:prstGeom prst="rect">
            <a:avLst/>
          </a:prstGeom>
          <a:solidFill>
            <a:srgbClr val="000000">
              <a:alpha val="4000"/>
            </a:srgbClr>
          </a:solidFill>
          <a:ln/>
        </p:spPr>
      </p:sp>
      <p:sp>
        <p:nvSpPr>
          <p:cNvPr id="10" name="Text 8"/>
          <p:cNvSpPr/>
          <p:nvPr/>
        </p:nvSpPr>
        <p:spPr>
          <a:xfrm>
            <a:off x="999887" y="3322677"/>
            <a:ext cx="5461873"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Up to 600,000</a:t>
            </a:r>
            <a:endParaRPr lang="en-US" sz="1550" dirty="0"/>
          </a:p>
        </p:txBody>
      </p:sp>
      <p:sp>
        <p:nvSpPr>
          <p:cNvPr id="11" name="Text 9"/>
          <p:cNvSpPr/>
          <p:nvPr/>
        </p:nvSpPr>
        <p:spPr>
          <a:xfrm>
            <a:off x="6866096" y="3322677"/>
            <a:ext cx="2852499"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0%</a:t>
            </a:r>
            <a:endParaRPr lang="en-US" sz="1550" dirty="0"/>
          </a:p>
        </p:txBody>
      </p:sp>
      <p:sp>
        <p:nvSpPr>
          <p:cNvPr id="12" name="Text 10"/>
          <p:cNvSpPr/>
          <p:nvPr/>
        </p:nvSpPr>
        <p:spPr>
          <a:xfrm>
            <a:off x="10122932" y="3322677"/>
            <a:ext cx="3507700"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Nil</a:t>
            </a:r>
            <a:endParaRPr lang="en-US" sz="1550" dirty="0"/>
          </a:p>
        </p:txBody>
      </p:sp>
      <p:sp>
        <p:nvSpPr>
          <p:cNvPr id="13" name="Shape 11"/>
          <p:cNvSpPr/>
          <p:nvPr/>
        </p:nvSpPr>
        <p:spPr>
          <a:xfrm>
            <a:off x="801410" y="3766899"/>
            <a:ext cx="13027581" cy="570905"/>
          </a:xfrm>
          <a:prstGeom prst="rect">
            <a:avLst/>
          </a:prstGeom>
          <a:solidFill>
            <a:srgbClr val="FFFFFF">
              <a:alpha val="4000"/>
            </a:srgbClr>
          </a:solidFill>
          <a:ln/>
        </p:spPr>
      </p:sp>
      <p:sp>
        <p:nvSpPr>
          <p:cNvPr id="14" name="Text 12"/>
          <p:cNvSpPr/>
          <p:nvPr/>
        </p:nvSpPr>
        <p:spPr>
          <a:xfrm>
            <a:off x="999887" y="3893582"/>
            <a:ext cx="5461873"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600,001 – 1,200,000</a:t>
            </a:r>
            <a:endParaRPr lang="en-US" sz="1550" dirty="0"/>
          </a:p>
        </p:txBody>
      </p:sp>
      <p:sp>
        <p:nvSpPr>
          <p:cNvPr id="15" name="Text 13"/>
          <p:cNvSpPr/>
          <p:nvPr/>
        </p:nvSpPr>
        <p:spPr>
          <a:xfrm>
            <a:off x="6866096" y="3893582"/>
            <a:ext cx="2852499"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5%</a:t>
            </a:r>
            <a:endParaRPr lang="en-US" sz="1550" dirty="0"/>
          </a:p>
        </p:txBody>
      </p:sp>
      <p:sp>
        <p:nvSpPr>
          <p:cNvPr id="16" name="Text 14"/>
          <p:cNvSpPr/>
          <p:nvPr/>
        </p:nvSpPr>
        <p:spPr>
          <a:xfrm>
            <a:off x="10122932" y="3893582"/>
            <a:ext cx="3507700"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On amount over 600,000</a:t>
            </a:r>
            <a:endParaRPr lang="en-US" sz="1550" dirty="0"/>
          </a:p>
        </p:txBody>
      </p:sp>
      <p:sp>
        <p:nvSpPr>
          <p:cNvPr id="17" name="Shape 15"/>
          <p:cNvSpPr/>
          <p:nvPr/>
        </p:nvSpPr>
        <p:spPr>
          <a:xfrm>
            <a:off x="801410" y="4337804"/>
            <a:ext cx="13027581" cy="570905"/>
          </a:xfrm>
          <a:prstGeom prst="rect">
            <a:avLst/>
          </a:prstGeom>
          <a:solidFill>
            <a:srgbClr val="000000">
              <a:alpha val="4000"/>
            </a:srgbClr>
          </a:solidFill>
          <a:ln/>
        </p:spPr>
      </p:sp>
      <p:sp>
        <p:nvSpPr>
          <p:cNvPr id="18" name="Text 16"/>
          <p:cNvSpPr/>
          <p:nvPr/>
        </p:nvSpPr>
        <p:spPr>
          <a:xfrm>
            <a:off x="999887" y="4464487"/>
            <a:ext cx="5461873"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1,200,001 – 2,400,000</a:t>
            </a:r>
            <a:endParaRPr lang="en-US" sz="1550" dirty="0"/>
          </a:p>
        </p:txBody>
      </p:sp>
      <p:sp>
        <p:nvSpPr>
          <p:cNvPr id="19" name="Text 17"/>
          <p:cNvSpPr/>
          <p:nvPr/>
        </p:nvSpPr>
        <p:spPr>
          <a:xfrm>
            <a:off x="6866096" y="4464487"/>
            <a:ext cx="2852499"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15%</a:t>
            </a:r>
            <a:endParaRPr lang="en-US" sz="1550" dirty="0"/>
          </a:p>
        </p:txBody>
      </p:sp>
      <p:sp>
        <p:nvSpPr>
          <p:cNvPr id="20" name="Text 18"/>
          <p:cNvSpPr/>
          <p:nvPr/>
        </p:nvSpPr>
        <p:spPr>
          <a:xfrm>
            <a:off x="10122932" y="4464487"/>
            <a:ext cx="3507700"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On amount over 1,200,000</a:t>
            </a:r>
            <a:endParaRPr lang="en-US" sz="1550" dirty="0"/>
          </a:p>
        </p:txBody>
      </p:sp>
      <p:sp>
        <p:nvSpPr>
          <p:cNvPr id="21" name="Shape 19"/>
          <p:cNvSpPr/>
          <p:nvPr/>
        </p:nvSpPr>
        <p:spPr>
          <a:xfrm>
            <a:off x="801410" y="4908709"/>
            <a:ext cx="13027581" cy="570905"/>
          </a:xfrm>
          <a:prstGeom prst="rect">
            <a:avLst/>
          </a:prstGeom>
          <a:solidFill>
            <a:srgbClr val="FFFFFF">
              <a:alpha val="4000"/>
            </a:srgbClr>
          </a:solidFill>
          <a:ln/>
        </p:spPr>
      </p:sp>
      <p:sp>
        <p:nvSpPr>
          <p:cNvPr id="22" name="Text 20"/>
          <p:cNvSpPr/>
          <p:nvPr/>
        </p:nvSpPr>
        <p:spPr>
          <a:xfrm>
            <a:off x="999887" y="5035391"/>
            <a:ext cx="5461873"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2,400,001 – 3,600,000</a:t>
            </a:r>
            <a:endParaRPr lang="en-US" sz="1550" dirty="0"/>
          </a:p>
        </p:txBody>
      </p:sp>
      <p:sp>
        <p:nvSpPr>
          <p:cNvPr id="23" name="Text 21"/>
          <p:cNvSpPr/>
          <p:nvPr/>
        </p:nvSpPr>
        <p:spPr>
          <a:xfrm>
            <a:off x="6866096" y="5035391"/>
            <a:ext cx="2852499"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25%</a:t>
            </a:r>
            <a:endParaRPr lang="en-US" sz="1550" dirty="0"/>
          </a:p>
        </p:txBody>
      </p:sp>
      <p:sp>
        <p:nvSpPr>
          <p:cNvPr id="24" name="Text 22"/>
          <p:cNvSpPr/>
          <p:nvPr/>
        </p:nvSpPr>
        <p:spPr>
          <a:xfrm>
            <a:off x="10122932" y="5035391"/>
            <a:ext cx="3507700"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On amount over 2,400,000</a:t>
            </a:r>
            <a:endParaRPr lang="en-US" sz="1550" dirty="0"/>
          </a:p>
        </p:txBody>
      </p:sp>
      <p:sp>
        <p:nvSpPr>
          <p:cNvPr id="25" name="Shape 23"/>
          <p:cNvSpPr/>
          <p:nvPr/>
        </p:nvSpPr>
        <p:spPr>
          <a:xfrm>
            <a:off x="801410" y="5479613"/>
            <a:ext cx="13027581" cy="570905"/>
          </a:xfrm>
          <a:prstGeom prst="rect">
            <a:avLst/>
          </a:prstGeom>
          <a:solidFill>
            <a:srgbClr val="000000">
              <a:alpha val="4000"/>
            </a:srgbClr>
          </a:solidFill>
          <a:ln/>
        </p:spPr>
      </p:sp>
      <p:sp>
        <p:nvSpPr>
          <p:cNvPr id="26" name="Text 24"/>
          <p:cNvSpPr/>
          <p:nvPr/>
        </p:nvSpPr>
        <p:spPr>
          <a:xfrm>
            <a:off x="999887" y="5606296"/>
            <a:ext cx="5461873"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3,600,001 – 6,000,000</a:t>
            </a:r>
            <a:endParaRPr lang="en-US" sz="1550" dirty="0"/>
          </a:p>
        </p:txBody>
      </p:sp>
      <p:sp>
        <p:nvSpPr>
          <p:cNvPr id="27" name="Text 25"/>
          <p:cNvSpPr/>
          <p:nvPr/>
        </p:nvSpPr>
        <p:spPr>
          <a:xfrm>
            <a:off x="6866096" y="5606296"/>
            <a:ext cx="2852499"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30%</a:t>
            </a:r>
            <a:endParaRPr lang="en-US" sz="1550" dirty="0"/>
          </a:p>
        </p:txBody>
      </p:sp>
      <p:sp>
        <p:nvSpPr>
          <p:cNvPr id="28" name="Text 26"/>
          <p:cNvSpPr/>
          <p:nvPr/>
        </p:nvSpPr>
        <p:spPr>
          <a:xfrm>
            <a:off x="10122932" y="5606296"/>
            <a:ext cx="3507700"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On amount over 3,600,000</a:t>
            </a:r>
            <a:endParaRPr lang="en-US" sz="1550" dirty="0"/>
          </a:p>
        </p:txBody>
      </p:sp>
      <p:sp>
        <p:nvSpPr>
          <p:cNvPr id="29" name="Shape 27"/>
          <p:cNvSpPr/>
          <p:nvPr/>
        </p:nvSpPr>
        <p:spPr>
          <a:xfrm>
            <a:off x="801410" y="6050518"/>
            <a:ext cx="13027581" cy="570905"/>
          </a:xfrm>
          <a:prstGeom prst="rect">
            <a:avLst/>
          </a:prstGeom>
          <a:solidFill>
            <a:srgbClr val="FFFFFF">
              <a:alpha val="4000"/>
            </a:srgbClr>
          </a:solidFill>
          <a:ln/>
        </p:spPr>
      </p:sp>
      <p:sp>
        <p:nvSpPr>
          <p:cNvPr id="30" name="Text 28"/>
          <p:cNvSpPr/>
          <p:nvPr/>
        </p:nvSpPr>
        <p:spPr>
          <a:xfrm>
            <a:off x="999887" y="6177201"/>
            <a:ext cx="5461873"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Above 6,000,000</a:t>
            </a:r>
            <a:endParaRPr lang="en-US" sz="1550" dirty="0"/>
          </a:p>
        </p:txBody>
      </p:sp>
      <p:sp>
        <p:nvSpPr>
          <p:cNvPr id="31" name="Text 29"/>
          <p:cNvSpPr/>
          <p:nvPr/>
        </p:nvSpPr>
        <p:spPr>
          <a:xfrm>
            <a:off x="6866096" y="6177201"/>
            <a:ext cx="2852499"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35%</a:t>
            </a:r>
            <a:endParaRPr lang="en-US" sz="1550" dirty="0"/>
          </a:p>
        </p:txBody>
      </p:sp>
      <p:sp>
        <p:nvSpPr>
          <p:cNvPr id="32" name="Text 30"/>
          <p:cNvSpPr/>
          <p:nvPr/>
        </p:nvSpPr>
        <p:spPr>
          <a:xfrm>
            <a:off x="10122932" y="6177201"/>
            <a:ext cx="3507700"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On amount over 6,000,000</a:t>
            </a:r>
            <a:endParaRPr lang="en-US" sz="1550" dirty="0"/>
          </a:p>
        </p:txBody>
      </p:sp>
      <p:sp>
        <p:nvSpPr>
          <p:cNvPr id="33" name="Text 31"/>
          <p:cNvSpPr/>
          <p:nvPr/>
        </p:nvSpPr>
        <p:spPr>
          <a:xfrm>
            <a:off x="793790" y="6852285"/>
            <a:ext cx="13042821"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For the full 2026 tax guide, visit the </a:t>
            </a:r>
            <a:pPr algn="l" indent="0" marL="0">
              <a:lnSpc>
                <a:spcPts val="2500"/>
              </a:lnSpc>
              <a:buNone/>
            </a:pPr>
            <a:r>
              <a:rPr lang="en-US" sz="1550" u="sng" dirty="0">
                <a:solidFill>
                  <a:srgbClr val="205A40"/>
                </a:solidFill>
                <a:latin typeface="Inter Medium" pitchFamily="34" charset="0"/>
                <a:ea typeface="Inter Medium" pitchFamily="34" charset="-122"/>
                <a:cs typeface="Inter Medium" pitchFamily="34" charset="-120"/>
                <a:hlinkClick r:id="rId1" invalidUrl="" action="" tgtFrame="" tooltip="" history="1" highlightClick="0" endSnd="0">
                  <a:extLst>
                    <a:ext uri="{A12FA001-AC4F-418D-AE19-62706E023703}">
                      <ahyp:hlinkClr xmlns:ahyp="http://schemas.microsoft.com/office/drawing/2018/hyperlinkcolor" val="tx"/>
                    </a:ext>
                  </a:extLst>
                </a:hlinkClick>
              </a:rPr>
              <a:t>Pakistan Income Tax Guide 2026</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671512"/>
            <a:ext cx="10691693" cy="620078"/>
          </a:xfrm>
          <a:prstGeom prst="rect">
            <a:avLst/>
          </a:prstGeom>
          <a:noFill/>
          <a:ln/>
        </p:spPr>
        <p:txBody>
          <a:bodyPr wrap="none" lIns="0" tIns="0" rIns="0" bIns="0" rtlCol="0" anchor="t"/>
          <a:lstStyle/>
          <a:p>
            <a:pPr algn="l" indent="0" marL="0">
              <a:lnSpc>
                <a:spcPts val="4850"/>
              </a:lnSpc>
              <a:buNone/>
            </a:pPr>
            <a:r>
              <a:rPr lang="en-US" sz="3900" dirty="0">
                <a:solidFill>
                  <a:srgbClr val="030303"/>
                </a:solidFill>
                <a:latin typeface="DM Sans Semi Bold" pitchFamily="34" charset="0"/>
                <a:ea typeface="DM Sans Semi Bold" pitchFamily="34" charset="-122"/>
                <a:cs typeface="DM Sans Semi Bold" pitchFamily="34" charset="-120"/>
              </a:rPr>
              <a:t>Salary Tax Examples: Different Income Levels</a:t>
            </a:r>
            <a:endParaRPr lang="en-US" sz="3900" dirty="0"/>
          </a:p>
        </p:txBody>
      </p:sp>
      <p:sp>
        <p:nvSpPr>
          <p:cNvPr id="3" name="Shape 1"/>
          <p:cNvSpPr/>
          <p:nvPr/>
        </p:nvSpPr>
        <p:spPr>
          <a:xfrm>
            <a:off x="793790" y="1688425"/>
            <a:ext cx="6422231" cy="1824276"/>
          </a:xfrm>
          <a:prstGeom prst="roundRect">
            <a:avLst>
              <a:gd name="adj" fmla="val 1632"/>
            </a:avLst>
          </a:prstGeom>
          <a:solidFill>
            <a:srgbClr val="F5F0E4"/>
          </a:solidFill>
          <a:ln w="22860">
            <a:solidFill>
              <a:srgbClr val="D1C9B6"/>
            </a:solidFill>
            <a:prstDash val="solid"/>
          </a:ln>
        </p:spPr>
      </p:sp>
      <p:sp>
        <p:nvSpPr>
          <p:cNvPr id="4" name="Text 2"/>
          <p:cNvSpPr/>
          <p:nvPr/>
        </p:nvSpPr>
        <p:spPr>
          <a:xfrm>
            <a:off x="1015008" y="1909643"/>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PKR 50,000/month</a:t>
            </a:r>
            <a:endParaRPr lang="en-US" sz="1950" dirty="0"/>
          </a:p>
        </p:txBody>
      </p:sp>
      <p:sp>
        <p:nvSpPr>
          <p:cNvPr id="5" name="Text 3"/>
          <p:cNvSpPr/>
          <p:nvPr/>
        </p:nvSpPr>
        <p:spPr>
          <a:xfrm>
            <a:off x="1015008" y="2338864"/>
            <a:ext cx="5979795" cy="952619"/>
          </a:xfrm>
          <a:prstGeom prst="rect">
            <a:avLst/>
          </a:prstGeom>
          <a:noFill/>
          <a:ln/>
        </p:spPr>
        <p:txBody>
          <a:bodyPr wrap="square" lIns="0" tIns="0" rIns="0" bIns="0" rtlCol="0" anchor="t"/>
          <a:lstStyle/>
          <a:p>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Annual:</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PKR 600,000 — exactly at exemption threshold.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Tax: Zero.</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Net salary equals gross salary. EOBI/social security may still apply.</a:t>
            </a:r>
            <a:endParaRPr lang="en-US" sz="1550" dirty="0"/>
          </a:p>
        </p:txBody>
      </p:sp>
      <p:sp>
        <p:nvSpPr>
          <p:cNvPr id="6" name="Shape 4"/>
          <p:cNvSpPr/>
          <p:nvPr/>
        </p:nvSpPr>
        <p:spPr>
          <a:xfrm>
            <a:off x="7414379" y="1688425"/>
            <a:ext cx="6422231" cy="1824276"/>
          </a:xfrm>
          <a:prstGeom prst="roundRect">
            <a:avLst>
              <a:gd name="adj" fmla="val 1632"/>
            </a:avLst>
          </a:prstGeom>
          <a:solidFill>
            <a:srgbClr val="F5F0E4"/>
          </a:solidFill>
          <a:ln w="22860">
            <a:solidFill>
              <a:srgbClr val="D1C9B6"/>
            </a:solidFill>
            <a:prstDash val="solid"/>
          </a:ln>
        </p:spPr>
      </p:sp>
      <p:sp>
        <p:nvSpPr>
          <p:cNvPr id="7" name="Text 5"/>
          <p:cNvSpPr/>
          <p:nvPr/>
        </p:nvSpPr>
        <p:spPr>
          <a:xfrm>
            <a:off x="7635597" y="1909643"/>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PKR 75,000/month</a:t>
            </a:r>
            <a:endParaRPr lang="en-US" sz="1950" dirty="0"/>
          </a:p>
        </p:txBody>
      </p:sp>
      <p:sp>
        <p:nvSpPr>
          <p:cNvPr id="8" name="Text 6"/>
          <p:cNvSpPr/>
          <p:nvPr/>
        </p:nvSpPr>
        <p:spPr>
          <a:xfrm>
            <a:off x="7635597" y="2338864"/>
            <a:ext cx="5979795" cy="635079"/>
          </a:xfrm>
          <a:prstGeom prst="rect">
            <a:avLst/>
          </a:prstGeom>
          <a:noFill/>
          <a:ln/>
        </p:spPr>
        <p:txBody>
          <a:bodyPr wrap="square" lIns="0" tIns="0" rIns="0" bIns="0" rtlCol="0" anchor="t"/>
          <a:lstStyle/>
          <a:p>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Annual:</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PKR 900,000. Taxable: PKR 300,000 @ 5% = PKR 15,000/year.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Monthly tax: ~PKR 1,250.</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Net: PKR 73,750.</a:t>
            </a:r>
            <a:endParaRPr lang="en-US" sz="1550" dirty="0"/>
          </a:p>
        </p:txBody>
      </p:sp>
      <p:sp>
        <p:nvSpPr>
          <p:cNvPr id="9" name="Shape 7"/>
          <p:cNvSpPr/>
          <p:nvPr/>
        </p:nvSpPr>
        <p:spPr>
          <a:xfrm>
            <a:off x="793790" y="3711059"/>
            <a:ext cx="6422231" cy="1824276"/>
          </a:xfrm>
          <a:prstGeom prst="roundRect">
            <a:avLst>
              <a:gd name="adj" fmla="val 1632"/>
            </a:avLst>
          </a:prstGeom>
          <a:solidFill>
            <a:srgbClr val="F5F0E4"/>
          </a:solidFill>
          <a:ln w="22860">
            <a:solidFill>
              <a:srgbClr val="D1C9B6"/>
            </a:solidFill>
            <a:prstDash val="solid"/>
          </a:ln>
        </p:spPr>
      </p:sp>
      <p:sp>
        <p:nvSpPr>
          <p:cNvPr id="10" name="Text 8"/>
          <p:cNvSpPr/>
          <p:nvPr/>
        </p:nvSpPr>
        <p:spPr>
          <a:xfrm>
            <a:off x="1015008" y="393227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PKR 100,000/month</a:t>
            </a:r>
            <a:endParaRPr lang="en-US" sz="1950" dirty="0"/>
          </a:p>
        </p:txBody>
      </p:sp>
      <p:sp>
        <p:nvSpPr>
          <p:cNvPr id="11" name="Text 9"/>
          <p:cNvSpPr/>
          <p:nvPr/>
        </p:nvSpPr>
        <p:spPr>
          <a:xfrm>
            <a:off x="1015008" y="4361498"/>
            <a:ext cx="5979795" cy="635079"/>
          </a:xfrm>
          <a:prstGeom prst="rect">
            <a:avLst/>
          </a:prstGeom>
          <a:noFill/>
          <a:ln/>
        </p:spPr>
        <p:txBody>
          <a:bodyPr wrap="square" lIns="0" tIns="0" rIns="0" bIns="0" rtlCol="0" anchor="t"/>
          <a:lstStyle/>
          <a:p>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Annual:</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PKR 1,200,000. PKR 600,000 @ 5% = PKR 30,000/year.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Monthly tax: PKR 2,500.</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Net: ~PKR 97,500.</a:t>
            </a:r>
            <a:endParaRPr lang="en-US" sz="1550" dirty="0"/>
          </a:p>
        </p:txBody>
      </p:sp>
      <p:sp>
        <p:nvSpPr>
          <p:cNvPr id="12" name="Shape 10"/>
          <p:cNvSpPr/>
          <p:nvPr/>
        </p:nvSpPr>
        <p:spPr>
          <a:xfrm>
            <a:off x="7414379" y="3711059"/>
            <a:ext cx="6422231" cy="1824276"/>
          </a:xfrm>
          <a:prstGeom prst="roundRect">
            <a:avLst>
              <a:gd name="adj" fmla="val 1632"/>
            </a:avLst>
          </a:prstGeom>
          <a:solidFill>
            <a:srgbClr val="F5F0E4"/>
          </a:solidFill>
          <a:ln w="22860">
            <a:solidFill>
              <a:srgbClr val="D1C9B6"/>
            </a:solidFill>
            <a:prstDash val="solid"/>
          </a:ln>
        </p:spPr>
      </p:sp>
      <p:sp>
        <p:nvSpPr>
          <p:cNvPr id="13" name="Text 11"/>
          <p:cNvSpPr/>
          <p:nvPr/>
        </p:nvSpPr>
        <p:spPr>
          <a:xfrm>
            <a:off x="7635597" y="393227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PKR 150,000/month</a:t>
            </a:r>
            <a:endParaRPr lang="en-US" sz="1950" dirty="0"/>
          </a:p>
        </p:txBody>
      </p:sp>
      <p:sp>
        <p:nvSpPr>
          <p:cNvPr id="14" name="Text 12"/>
          <p:cNvSpPr/>
          <p:nvPr/>
        </p:nvSpPr>
        <p:spPr>
          <a:xfrm>
            <a:off x="7635597" y="4361498"/>
            <a:ext cx="5979795" cy="952619"/>
          </a:xfrm>
          <a:prstGeom prst="rect">
            <a:avLst/>
          </a:prstGeom>
          <a:noFill/>
          <a:ln/>
        </p:spPr>
        <p:txBody>
          <a:bodyPr wrap="square" lIns="0" tIns="0" rIns="0" bIns="0" rtlCol="0" anchor="t"/>
          <a:lstStyle/>
          <a:p>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Annual:</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PKR 1,800,000. PKR 30,000 (5%) + PKR 90,000 (15%) = PKR 120,000/year.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Monthly tax: PKR 10,000.</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Net: ~PKR 140,000.</a:t>
            </a:r>
            <a:endParaRPr lang="en-US" sz="1550" dirty="0"/>
          </a:p>
        </p:txBody>
      </p:sp>
      <p:sp>
        <p:nvSpPr>
          <p:cNvPr id="15" name="Shape 13"/>
          <p:cNvSpPr/>
          <p:nvPr/>
        </p:nvSpPr>
        <p:spPr>
          <a:xfrm>
            <a:off x="793790" y="5733693"/>
            <a:ext cx="6422231" cy="1824276"/>
          </a:xfrm>
          <a:prstGeom prst="roundRect">
            <a:avLst>
              <a:gd name="adj" fmla="val 1632"/>
            </a:avLst>
          </a:prstGeom>
          <a:solidFill>
            <a:srgbClr val="F5F0E4"/>
          </a:solidFill>
          <a:ln w="22860">
            <a:solidFill>
              <a:srgbClr val="D1C9B6"/>
            </a:solidFill>
            <a:prstDash val="solid"/>
          </a:ln>
        </p:spPr>
      </p:sp>
      <p:sp>
        <p:nvSpPr>
          <p:cNvPr id="16" name="Text 14"/>
          <p:cNvSpPr/>
          <p:nvPr/>
        </p:nvSpPr>
        <p:spPr>
          <a:xfrm>
            <a:off x="1015008" y="5954911"/>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PKR 200,000/month</a:t>
            </a:r>
            <a:endParaRPr lang="en-US" sz="1950" dirty="0"/>
          </a:p>
        </p:txBody>
      </p:sp>
      <p:sp>
        <p:nvSpPr>
          <p:cNvPr id="17" name="Text 15"/>
          <p:cNvSpPr/>
          <p:nvPr/>
        </p:nvSpPr>
        <p:spPr>
          <a:xfrm>
            <a:off x="1015008" y="6384131"/>
            <a:ext cx="5979795" cy="635079"/>
          </a:xfrm>
          <a:prstGeom prst="rect">
            <a:avLst/>
          </a:prstGeom>
          <a:noFill/>
          <a:ln/>
        </p:spPr>
        <p:txBody>
          <a:bodyPr wrap="square" lIns="0" tIns="0" rIns="0" bIns="0" rtlCol="0" anchor="t"/>
          <a:lstStyle/>
          <a:p>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Annual:</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PKR 2,400,000. PKR 30,000 + PKR 180,000 = PKR 210,000/year.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Monthly tax: PKR 17,500.</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Net: ~PKR 182,500.</a:t>
            </a:r>
            <a:endParaRPr lang="en-US" sz="1550" dirty="0"/>
          </a:p>
        </p:txBody>
      </p:sp>
      <p:sp>
        <p:nvSpPr>
          <p:cNvPr id="18" name="Shape 16"/>
          <p:cNvSpPr/>
          <p:nvPr/>
        </p:nvSpPr>
        <p:spPr>
          <a:xfrm>
            <a:off x="7414379" y="5733693"/>
            <a:ext cx="6422231" cy="1824276"/>
          </a:xfrm>
          <a:prstGeom prst="roundRect">
            <a:avLst>
              <a:gd name="adj" fmla="val 1632"/>
            </a:avLst>
          </a:prstGeom>
          <a:solidFill>
            <a:srgbClr val="F5F0E4"/>
          </a:solidFill>
          <a:ln w="22860">
            <a:solidFill>
              <a:srgbClr val="D1C9B6"/>
            </a:solidFill>
            <a:prstDash val="solid"/>
          </a:ln>
        </p:spPr>
      </p:sp>
      <p:sp>
        <p:nvSpPr>
          <p:cNvPr id="19" name="Text 17"/>
          <p:cNvSpPr/>
          <p:nvPr/>
        </p:nvSpPr>
        <p:spPr>
          <a:xfrm>
            <a:off x="7635597" y="5954911"/>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PKR 500,000/month</a:t>
            </a:r>
            <a:endParaRPr lang="en-US" sz="1950" dirty="0"/>
          </a:p>
        </p:txBody>
      </p:sp>
      <p:sp>
        <p:nvSpPr>
          <p:cNvPr id="20" name="Text 18"/>
          <p:cNvSpPr/>
          <p:nvPr/>
        </p:nvSpPr>
        <p:spPr>
          <a:xfrm>
            <a:off x="7635597" y="6384131"/>
            <a:ext cx="5979795" cy="952619"/>
          </a:xfrm>
          <a:prstGeom prst="rect">
            <a:avLst/>
          </a:prstGeom>
          <a:noFill/>
          <a:ln/>
        </p:spPr>
        <p:txBody>
          <a:bodyPr wrap="square" lIns="0" tIns="0" rIns="0" bIns="0" rtlCol="0" anchor="t"/>
          <a:lstStyle/>
          <a:p>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Annual:</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PKR 6,000,000. Total tax across all slabs: PKR 1,230,000/year.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Monthly tax: ~PKR 102,500.</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Net: ~PKR 397,500.</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638175"/>
            <a:ext cx="7556421" cy="1240155"/>
          </a:xfrm>
          <a:prstGeom prst="rect">
            <a:avLst/>
          </a:prstGeom>
          <a:noFill/>
          <a:ln/>
        </p:spPr>
        <p:txBody>
          <a:bodyPr wrap="square" lIns="0" tIns="0" rIns="0" bIns="0" rtlCol="0" anchor="t"/>
          <a:lstStyle/>
          <a:p>
            <a:pPr algn="l" indent="0" marL="0">
              <a:lnSpc>
                <a:spcPts val="4850"/>
              </a:lnSpc>
              <a:buNone/>
            </a:pPr>
            <a:r>
              <a:rPr lang="en-US" sz="3900" dirty="0">
                <a:solidFill>
                  <a:srgbClr val="030303"/>
                </a:solidFill>
                <a:latin typeface="DM Sans Semi Bold" pitchFamily="34" charset="0"/>
                <a:ea typeface="DM Sans Semi Bold" pitchFamily="34" charset="-122"/>
                <a:cs typeface="DM Sans Semi Bold" pitchFamily="34" charset="-120"/>
              </a:rPr>
              <a:t>Freelance Income Tax in Pakistan</a:t>
            </a:r>
            <a:endParaRPr lang="en-US" sz="3900" dirty="0"/>
          </a:p>
        </p:txBody>
      </p:sp>
      <p:sp>
        <p:nvSpPr>
          <p:cNvPr id="4" name="Text 1"/>
          <p:cNvSpPr/>
          <p:nvPr/>
        </p:nvSpPr>
        <p:spPr>
          <a:xfrm>
            <a:off x="793790" y="2175986"/>
            <a:ext cx="7556421" cy="127015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Freelancers earning from international clients via Upwork, Fiverr, or direct contracts must register for an NTN once annual income exceeds PKR 600,000. Tax is calculated under normal slabs, but business expenses — internet, software, equipment depreciation, workspace rent — are deductible.</a:t>
            </a:r>
            <a:endParaRPr lang="en-US" sz="1550" dirty="0"/>
          </a:p>
        </p:txBody>
      </p:sp>
      <p:sp>
        <p:nvSpPr>
          <p:cNvPr id="5" name="Shape 2"/>
          <p:cNvSpPr/>
          <p:nvPr/>
        </p:nvSpPr>
        <p:spPr>
          <a:xfrm>
            <a:off x="650915" y="3669387"/>
            <a:ext cx="3821906" cy="3921919"/>
          </a:xfrm>
          <a:prstGeom prst="roundRect">
            <a:avLst>
              <a:gd name="adj" fmla="val 779"/>
            </a:avLst>
          </a:prstGeom>
          <a:solidFill>
            <a:srgbClr val="205A40"/>
          </a:solidFill>
          <a:ln/>
        </p:spPr>
      </p:sp>
      <p:sp>
        <p:nvSpPr>
          <p:cNvPr id="6" name="Text 3"/>
          <p:cNvSpPr/>
          <p:nvPr/>
        </p:nvSpPr>
        <p:spPr>
          <a:xfrm>
            <a:off x="849273" y="3867745"/>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FFFFFF"/>
                </a:solidFill>
                <a:latin typeface="DM Sans Semi Bold" pitchFamily="34" charset="0"/>
                <a:ea typeface="DM Sans Semi Bold" pitchFamily="34" charset="-122"/>
                <a:cs typeface="DM Sans Semi Bold" pitchFamily="34" charset="-120"/>
              </a:rPr>
              <a:t>Normal Tax Regime</a:t>
            </a:r>
            <a:endParaRPr lang="en-US" sz="1950" dirty="0"/>
          </a:p>
        </p:txBody>
      </p:sp>
      <p:sp>
        <p:nvSpPr>
          <p:cNvPr id="7" name="Text 4"/>
          <p:cNvSpPr/>
          <p:nvPr/>
        </p:nvSpPr>
        <p:spPr>
          <a:xfrm>
            <a:off x="849273" y="4376261"/>
            <a:ext cx="3425190" cy="1270159"/>
          </a:xfrm>
          <a:prstGeom prst="rect">
            <a:avLst/>
          </a:prstGeom>
          <a:noFill/>
          <a:ln/>
        </p:spPr>
        <p:txBody>
          <a:bodyPr wrap="square" lIns="0" tIns="0" rIns="0" bIns="0" rtlCol="0" anchor="t"/>
          <a:lstStyle/>
          <a:p>
            <a:pPr algn="l" indent="0" marL="0">
              <a:lnSpc>
                <a:spcPts val="2500"/>
              </a:lnSpc>
              <a:buNone/>
            </a:pPr>
            <a:r>
              <a:rPr lang="en-US" sz="1550" dirty="0">
                <a:solidFill>
                  <a:srgbClr val="FFFFFF"/>
                </a:solidFill>
                <a:latin typeface="Inter Medium" pitchFamily="34" charset="0"/>
                <a:ea typeface="Inter Medium" pitchFamily="34" charset="-122"/>
                <a:cs typeface="Inter Medium" pitchFamily="34" charset="-120"/>
              </a:rPr>
              <a:t>Income taxed under standard progressive slabs. Claim all legitimate business expenses to reduce taxable income.</a:t>
            </a:r>
            <a:endParaRPr lang="en-US" sz="1550" dirty="0"/>
          </a:p>
        </p:txBody>
      </p:sp>
      <p:sp>
        <p:nvSpPr>
          <p:cNvPr id="8" name="Text 5"/>
          <p:cNvSpPr/>
          <p:nvPr/>
        </p:nvSpPr>
        <p:spPr>
          <a:xfrm>
            <a:off x="4821674" y="3867745"/>
            <a:ext cx="2907149" cy="310158"/>
          </a:xfrm>
          <a:prstGeom prst="rect">
            <a:avLst/>
          </a:prstGeom>
          <a:noFill/>
          <a:ln/>
        </p:spPr>
        <p:txBody>
          <a:bodyPr wrap="none" lIns="0" tIns="0" rIns="0" bIns="0" rtlCol="0" anchor="t"/>
          <a:lstStyle/>
          <a:p>
            <a:pPr algn="l" indent="0" marL="0">
              <a:lnSpc>
                <a:spcPts val="2400"/>
              </a:lnSpc>
              <a:buNone/>
            </a:pPr>
            <a:r>
              <a:rPr lang="en-US" sz="1950" dirty="0">
                <a:solidFill>
                  <a:srgbClr val="030303"/>
                </a:solidFill>
                <a:latin typeface="DM Sans Semi Bold" pitchFamily="34" charset="0"/>
                <a:ea typeface="DM Sans Semi Bold" pitchFamily="34" charset="-122"/>
                <a:cs typeface="DM Sans Semi Bold" pitchFamily="34" charset="-120"/>
              </a:rPr>
              <a:t>Presumptive Tax Regime</a:t>
            </a:r>
            <a:endParaRPr lang="en-US" sz="1950" dirty="0"/>
          </a:p>
        </p:txBody>
      </p:sp>
      <p:sp>
        <p:nvSpPr>
          <p:cNvPr id="9" name="Text 6"/>
          <p:cNvSpPr/>
          <p:nvPr/>
        </p:nvSpPr>
        <p:spPr>
          <a:xfrm>
            <a:off x="4821674" y="4376261"/>
            <a:ext cx="3536156" cy="1587698"/>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FBR taxes a fixed percentage of gross receipts — simpler but may not suit high-expense businesses. Freelancers above PKR 1M annually should compare both options.</a:t>
            </a:r>
            <a:endParaRPr lang="en-US" sz="1550" dirty="0"/>
          </a:p>
        </p:txBody>
      </p:sp>
      <p:sp>
        <p:nvSpPr>
          <p:cNvPr id="10" name="Text 7"/>
          <p:cNvSpPr/>
          <p:nvPr/>
        </p:nvSpPr>
        <p:spPr>
          <a:xfrm>
            <a:off x="4821674" y="6142553"/>
            <a:ext cx="3536156" cy="127015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Export-oriented freelancers receive additional benefits and reduced rates. See the </a:t>
            </a:r>
            <a:pPr algn="l" indent="0" marL="0">
              <a:lnSpc>
                <a:spcPts val="2500"/>
              </a:lnSpc>
              <a:buNone/>
            </a:pPr>
            <a:r>
              <a:rPr lang="en-US" sz="1550" u="sng" dirty="0">
                <a:solidFill>
                  <a:srgbClr val="205A40"/>
                </a:solidFill>
                <a:latin typeface="Inter Medium" pitchFamily="34" charset="0"/>
                <a:ea typeface="Inter Medium" pitchFamily="34" charset="-122"/>
                <a:cs typeface="Inter Medium" pitchFamily="34" charset="-120"/>
                <a:hlinkClick r:id="rId2" invalidUrl="" action="" tgtFrame="" tooltip="" history="1" highlightClick="0" endSnd="0">
                  <a:extLst>
                    <a:ext uri="{A12FA001-AC4F-418D-AE19-62706E023703}">
                      <ahyp:hlinkClr xmlns:ahyp="http://schemas.microsoft.com/office/drawing/2018/hyperlinkcolor" val="tx"/>
                    </a:ext>
                  </a:extLst>
                </a:hlinkClick>
              </a:rPr>
              <a:t>Pakistan Income Tax Guide 2026</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for current regulations.</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1190268"/>
            <a:ext cx="7167682" cy="620078"/>
          </a:xfrm>
          <a:prstGeom prst="rect">
            <a:avLst/>
          </a:prstGeom>
          <a:noFill/>
          <a:ln/>
        </p:spPr>
        <p:txBody>
          <a:bodyPr wrap="none" lIns="0" tIns="0" rIns="0" bIns="0" rtlCol="0" anchor="t"/>
          <a:lstStyle/>
          <a:p>
            <a:pPr algn="l" indent="0" marL="0">
              <a:lnSpc>
                <a:spcPts val="4850"/>
              </a:lnSpc>
              <a:buNone/>
            </a:pPr>
            <a:r>
              <a:rPr lang="en-US" sz="3900" dirty="0">
                <a:solidFill>
                  <a:srgbClr val="030303"/>
                </a:solidFill>
                <a:latin typeface="DM Sans Semi Bold" pitchFamily="34" charset="0"/>
                <a:ea typeface="DM Sans Semi Bold" pitchFamily="34" charset="-122"/>
                <a:cs typeface="DM Sans Semi Bold" pitchFamily="34" charset="-120"/>
              </a:rPr>
              <a:t>Business Profit Tax in Pakistan</a:t>
            </a:r>
            <a:endParaRPr lang="en-US" sz="3900" dirty="0"/>
          </a:p>
        </p:txBody>
      </p:sp>
      <p:sp>
        <p:nvSpPr>
          <p:cNvPr id="4" name="Shape 1"/>
          <p:cNvSpPr/>
          <p:nvPr/>
        </p:nvSpPr>
        <p:spPr>
          <a:xfrm>
            <a:off x="6280190" y="2108002"/>
            <a:ext cx="3679031" cy="2413635"/>
          </a:xfrm>
          <a:prstGeom prst="roundRect">
            <a:avLst>
              <a:gd name="adj" fmla="val 1233"/>
            </a:avLst>
          </a:prstGeom>
          <a:solidFill>
            <a:srgbClr val="EBE3D0"/>
          </a:solidFill>
          <a:ln/>
        </p:spPr>
      </p:sp>
      <p:sp>
        <p:nvSpPr>
          <p:cNvPr id="5" name="Text 2"/>
          <p:cNvSpPr/>
          <p:nvPr/>
        </p:nvSpPr>
        <p:spPr>
          <a:xfrm>
            <a:off x="6478548" y="2306360"/>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Corporate Tax Rates</a:t>
            </a:r>
            <a:endParaRPr lang="en-US" sz="1950" dirty="0"/>
          </a:p>
        </p:txBody>
      </p:sp>
      <p:sp>
        <p:nvSpPr>
          <p:cNvPr id="6" name="Text 3"/>
          <p:cNvSpPr/>
          <p:nvPr/>
        </p:nvSpPr>
        <p:spPr>
          <a:xfrm>
            <a:off x="6478548" y="2735580"/>
            <a:ext cx="3282315" cy="1587698"/>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Banking companies: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29%</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Small companies (below turnover threshold):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35%</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Standard rates apply to others under the Companies Act.</a:t>
            </a:r>
            <a:endParaRPr lang="en-US" sz="1550" dirty="0"/>
          </a:p>
        </p:txBody>
      </p:sp>
      <p:sp>
        <p:nvSpPr>
          <p:cNvPr id="7" name="Shape 4"/>
          <p:cNvSpPr/>
          <p:nvPr/>
        </p:nvSpPr>
        <p:spPr>
          <a:xfrm>
            <a:off x="10157579" y="2108002"/>
            <a:ext cx="3679031" cy="2413635"/>
          </a:xfrm>
          <a:prstGeom prst="roundRect">
            <a:avLst>
              <a:gd name="adj" fmla="val 1233"/>
            </a:avLst>
          </a:prstGeom>
          <a:solidFill>
            <a:srgbClr val="EBE3D0"/>
          </a:solidFill>
          <a:ln/>
        </p:spPr>
      </p:sp>
      <p:sp>
        <p:nvSpPr>
          <p:cNvPr id="8" name="Text 5"/>
          <p:cNvSpPr/>
          <p:nvPr/>
        </p:nvSpPr>
        <p:spPr>
          <a:xfrm>
            <a:off x="10355937" y="2306360"/>
            <a:ext cx="2907149"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Presumptive Tax Regime</a:t>
            </a:r>
            <a:endParaRPr lang="en-US" sz="1950" dirty="0"/>
          </a:p>
        </p:txBody>
      </p:sp>
      <p:sp>
        <p:nvSpPr>
          <p:cNvPr id="9" name="Text 6"/>
          <p:cNvSpPr/>
          <p:nvPr/>
        </p:nvSpPr>
        <p:spPr>
          <a:xfrm>
            <a:off x="10355937" y="2735580"/>
            <a:ext cx="3282315" cy="1587698"/>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Retailers, wholesalers, and service providers can pay tax as a percentage of annual turnover — eliminating complex accounting while ensuring compliance.</a:t>
            </a:r>
            <a:endParaRPr lang="en-US" sz="1550" dirty="0"/>
          </a:p>
        </p:txBody>
      </p:sp>
      <p:sp>
        <p:nvSpPr>
          <p:cNvPr id="10" name="Shape 7"/>
          <p:cNvSpPr/>
          <p:nvPr/>
        </p:nvSpPr>
        <p:spPr>
          <a:xfrm>
            <a:off x="6280190" y="4719995"/>
            <a:ext cx="7556421" cy="1778556"/>
          </a:xfrm>
          <a:prstGeom prst="roundRect">
            <a:avLst>
              <a:gd name="adj" fmla="val 1674"/>
            </a:avLst>
          </a:prstGeom>
          <a:solidFill>
            <a:srgbClr val="EBE3D0"/>
          </a:solidFill>
          <a:ln/>
        </p:spPr>
      </p:sp>
      <p:sp>
        <p:nvSpPr>
          <p:cNvPr id="11" name="Text 8"/>
          <p:cNvSpPr/>
          <p:nvPr/>
        </p:nvSpPr>
        <p:spPr>
          <a:xfrm>
            <a:off x="6478548" y="4918353"/>
            <a:ext cx="2703076"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Advance Tax &amp; Credits</a:t>
            </a:r>
            <a:endParaRPr lang="en-US" sz="1950" dirty="0"/>
          </a:p>
        </p:txBody>
      </p:sp>
      <p:sp>
        <p:nvSpPr>
          <p:cNvPr id="12" name="Text 9"/>
          <p:cNvSpPr/>
          <p:nvPr/>
        </p:nvSpPr>
        <p:spPr>
          <a:xfrm>
            <a:off x="6478548" y="5347573"/>
            <a:ext cx="7159704" cy="95261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Quarterly advance tax installments are mandatory. Tax credits for plant/machinery investment and export-unit exemptions can substantially reduce effective rates.</a:t>
            </a:r>
            <a:endParaRPr lang="en-US" sz="1550" dirty="0"/>
          </a:p>
        </p:txBody>
      </p:sp>
      <p:sp>
        <p:nvSpPr>
          <p:cNvPr id="13" name="Text 10"/>
          <p:cNvSpPr/>
          <p:nvPr/>
        </p:nvSpPr>
        <p:spPr>
          <a:xfrm>
            <a:off x="6280190" y="6721793"/>
            <a:ext cx="7556421"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Explore more financial tools at </a:t>
            </a:r>
            <a:pPr algn="l" indent="0" marL="0">
              <a:lnSpc>
                <a:spcPts val="2500"/>
              </a:lnSpc>
              <a:buNone/>
            </a:pPr>
            <a:r>
              <a:rPr lang="en-US" sz="1550" u="sng" dirty="0">
                <a:solidFill>
                  <a:srgbClr val="205A40"/>
                </a:solidFill>
                <a:latin typeface="Inter Medium" pitchFamily="34" charset="0"/>
                <a:ea typeface="Inter Medium" pitchFamily="34" charset="-122"/>
                <a:cs typeface="Inter Medium" pitchFamily="34" charset="-120"/>
                <a:hlinkClick r:id="rId2" invalidUrl="" action="" tgtFrame="" tooltip="" history="1" highlightClick="0" endSnd="0">
                  <a:extLst>
                    <a:ext uri="{A12FA001-AC4F-418D-AE19-62706E023703}">
                      <ahyp:hlinkClr xmlns:ahyp="http://schemas.microsoft.com/office/drawing/2018/hyperlinkcolor" val="tx"/>
                    </a:ext>
                  </a:extLst>
                </a:hlinkClick>
              </a:rPr>
              <a:t>Online Revenue Calculators</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1004768" y="454938"/>
            <a:ext cx="8124706" cy="500182"/>
          </a:xfrm>
          <a:prstGeom prst="rect">
            <a:avLst/>
          </a:prstGeom>
          <a:noFill/>
          <a:ln/>
        </p:spPr>
        <p:txBody>
          <a:bodyPr wrap="none" lIns="0" tIns="0" rIns="0" bIns="0" rtlCol="0" anchor="t"/>
          <a:lstStyle/>
          <a:p>
            <a:pPr algn="l" indent="0" marL="0">
              <a:lnSpc>
                <a:spcPts val="3900"/>
              </a:lnSpc>
              <a:buNone/>
            </a:pPr>
            <a:r>
              <a:rPr lang="en-US" sz="3150" dirty="0">
                <a:solidFill>
                  <a:srgbClr val="030303"/>
                </a:solidFill>
                <a:latin typeface="DM Sans Semi Bold" pitchFamily="34" charset="0"/>
                <a:ea typeface="DM Sans Semi Bold" pitchFamily="34" charset="-122"/>
                <a:cs typeface="DM Sans Semi Bold" pitchFamily="34" charset="-120"/>
              </a:rPr>
              <a:t>How to Calculate Your Net Salary After Tax</a:t>
            </a:r>
            <a:endParaRPr lang="en-US" sz="3150" dirty="0"/>
          </a:p>
        </p:txBody>
      </p:sp>
      <p:pic>
        <p:nvPicPr>
          <p:cNvPr id="3" name="Image 0" descr="preencoded.png">    </p:cNvPr>
          <p:cNvPicPr>
            <a:picLocks noChangeAspect="1"/>
          </p:cNvPicPr>
          <p:nvPr/>
        </p:nvPicPr>
        <p:blipFill>
          <a:blip r:embed="rId1"/>
          <a:stretch>
            <a:fillRect/>
          </a:stretch>
        </p:blipFill>
        <p:spPr>
          <a:xfrm>
            <a:off x="1224915" y="1213128"/>
            <a:ext cx="12180570" cy="5953958"/>
          </a:xfrm>
          <a:prstGeom prst="rect">
            <a:avLst/>
          </a:prstGeom>
        </p:spPr>
      </p:pic>
      <p:pic>
        <p:nvPicPr>
          <p:cNvPr id="4"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32735" y="2612502"/>
            <a:ext cx="441728" cy="441728"/>
          </a:xfrm>
          <a:prstGeom prst="rect">
            <a:avLst/>
          </a:prstGeom>
        </p:spPr>
      </p:pic>
      <p:sp>
        <p:nvSpPr>
          <p:cNvPr id="5" name="Text 1"/>
          <p:cNvSpPr/>
          <p:nvPr/>
        </p:nvSpPr>
        <p:spPr>
          <a:xfrm>
            <a:off x="2113479" y="3261685"/>
            <a:ext cx="2906533" cy="354960"/>
          </a:xfrm>
          <a:prstGeom prst="rect">
            <a:avLst/>
          </a:prstGeom>
          <a:noFill/>
          <a:ln/>
        </p:spPr>
        <p:txBody>
          <a:bodyPr wrap="none" lIns="0" tIns="0" rIns="0" bIns="0" rtlCol="0" anchor="t"/>
          <a:lstStyle/>
          <a:p>
            <a:pPr algn="ctr" indent="0" marL="0">
              <a:lnSpc>
                <a:spcPts val="2750"/>
              </a:lnSpc>
              <a:buNone/>
            </a:pPr>
            <a:r>
              <a:rPr lang="en-US" sz="2200" dirty="0">
                <a:solidFill>
                  <a:srgbClr val="464646"/>
                </a:solidFill>
                <a:latin typeface="DM Sans Semi Bold" pitchFamily="34" charset="0"/>
                <a:ea typeface="DM Sans Semi Bold" pitchFamily="34" charset="-122"/>
                <a:cs typeface="DM Sans Semi Bold" pitchFamily="34" charset="-120"/>
              </a:rPr>
              <a:t>Gross Monthly Salary</a:t>
            </a:r>
            <a:endParaRPr lang="en-US" sz="2200" dirty="0"/>
          </a:p>
        </p:txBody>
      </p:sp>
      <p:pic>
        <p:nvPicPr>
          <p:cNvPr id="6"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76340" y="3495959"/>
            <a:ext cx="441727" cy="441728"/>
          </a:xfrm>
          <a:prstGeom prst="rect">
            <a:avLst/>
          </a:prstGeom>
        </p:spPr>
      </p:pic>
      <p:sp>
        <p:nvSpPr>
          <p:cNvPr id="7" name="Text 2"/>
          <p:cNvSpPr/>
          <p:nvPr/>
        </p:nvSpPr>
        <p:spPr>
          <a:xfrm>
            <a:off x="8223530" y="1898637"/>
            <a:ext cx="2878136" cy="354960"/>
          </a:xfrm>
          <a:prstGeom prst="rect">
            <a:avLst/>
          </a:prstGeom>
          <a:noFill/>
          <a:ln/>
        </p:spPr>
        <p:txBody>
          <a:bodyPr wrap="none" lIns="0" tIns="0" rIns="0" bIns="0" rtlCol="0" anchor="t"/>
          <a:lstStyle/>
          <a:p>
            <a:pPr algn="ctr" indent="0" marL="0">
              <a:lnSpc>
                <a:spcPts val="2750"/>
              </a:lnSpc>
              <a:buNone/>
            </a:pPr>
            <a:r>
              <a:rPr lang="en-US" sz="2200" dirty="0">
                <a:solidFill>
                  <a:srgbClr val="464646"/>
                </a:solidFill>
                <a:latin typeface="DM Sans Semi Bold" pitchFamily="34" charset="0"/>
                <a:ea typeface="DM Sans Semi Bold" pitchFamily="34" charset="-122"/>
                <a:cs typeface="DM Sans Semi Bold" pitchFamily="34" charset="-120"/>
              </a:rPr>
              <a:t>Subtract Exemptions</a:t>
            </a:r>
            <a:endParaRPr lang="en-US" sz="2200" dirty="0"/>
          </a:p>
        </p:txBody>
      </p:sp>
      <p:pic>
        <p:nvPicPr>
          <p:cNvPr id="8"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43169" y="5351218"/>
            <a:ext cx="441728" cy="441728"/>
          </a:xfrm>
          <a:prstGeom prst="rect">
            <a:avLst/>
          </a:prstGeom>
        </p:spPr>
      </p:pic>
      <p:sp>
        <p:nvSpPr>
          <p:cNvPr id="9" name="Text 3"/>
          <p:cNvSpPr/>
          <p:nvPr/>
        </p:nvSpPr>
        <p:spPr>
          <a:xfrm>
            <a:off x="9643568" y="4700457"/>
            <a:ext cx="2839682" cy="354960"/>
          </a:xfrm>
          <a:prstGeom prst="rect">
            <a:avLst/>
          </a:prstGeom>
          <a:noFill/>
          <a:ln/>
        </p:spPr>
        <p:txBody>
          <a:bodyPr wrap="none" lIns="0" tIns="0" rIns="0" bIns="0" rtlCol="0" anchor="t"/>
          <a:lstStyle/>
          <a:p>
            <a:pPr algn="ctr" indent="0" marL="0">
              <a:lnSpc>
                <a:spcPts val="2750"/>
              </a:lnSpc>
              <a:buNone/>
            </a:pPr>
            <a:r>
              <a:rPr lang="en-US" sz="2200" dirty="0">
                <a:solidFill>
                  <a:srgbClr val="464646"/>
                </a:solidFill>
                <a:latin typeface="DM Sans Semi Bold" pitchFamily="34" charset="0"/>
                <a:ea typeface="DM Sans Semi Bold" pitchFamily="34" charset="-122"/>
                <a:cs typeface="DM Sans Semi Bold" pitchFamily="34" charset="-120"/>
              </a:rPr>
              <a:t>Apply Tax Slabs</a:t>
            </a:r>
            <a:endParaRPr lang="en-US" sz="2200" dirty="0"/>
          </a:p>
        </p:txBody>
      </p:sp>
      <p:pic>
        <p:nvPicPr>
          <p:cNvPr id="10" name="Image 4"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99761" y="4518244"/>
            <a:ext cx="441728" cy="441728"/>
          </a:xfrm>
          <a:prstGeom prst="rect">
            <a:avLst/>
          </a:prstGeom>
        </p:spPr>
      </p:pic>
      <p:sp>
        <p:nvSpPr>
          <p:cNvPr id="11" name="Text 4"/>
          <p:cNvSpPr/>
          <p:nvPr/>
        </p:nvSpPr>
        <p:spPr>
          <a:xfrm>
            <a:off x="3439453" y="6088746"/>
            <a:ext cx="3031164" cy="354960"/>
          </a:xfrm>
          <a:prstGeom prst="rect">
            <a:avLst/>
          </a:prstGeom>
          <a:noFill/>
          <a:ln/>
        </p:spPr>
        <p:txBody>
          <a:bodyPr wrap="none" lIns="0" tIns="0" rIns="0" bIns="0" rtlCol="0" anchor="t"/>
          <a:lstStyle/>
          <a:p>
            <a:pPr algn="ctr" indent="0" marL="0">
              <a:lnSpc>
                <a:spcPts val="2750"/>
              </a:lnSpc>
              <a:buNone/>
            </a:pPr>
            <a:r>
              <a:rPr lang="en-US" sz="2200" dirty="0">
                <a:solidFill>
                  <a:srgbClr val="464646"/>
                </a:solidFill>
                <a:latin typeface="DM Sans Semi Bold" pitchFamily="34" charset="0"/>
                <a:ea typeface="DM Sans Semi Bold" pitchFamily="34" charset="-122"/>
                <a:cs typeface="DM Sans Semi Bold" pitchFamily="34" charset="-120"/>
              </a:rPr>
              <a:t>Compute Monthly Net</a:t>
            </a:r>
            <a:endParaRPr lang="en-US" sz="2200" dirty="0"/>
          </a:p>
        </p:txBody>
      </p:sp>
      <p:sp>
        <p:nvSpPr>
          <p:cNvPr id="12" name="Text 5"/>
          <p:cNvSpPr/>
          <p:nvPr/>
        </p:nvSpPr>
        <p:spPr>
          <a:xfrm>
            <a:off x="1004768" y="7312223"/>
            <a:ext cx="12620863" cy="462439"/>
          </a:xfrm>
          <a:prstGeom prst="rect">
            <a:avLst/>
          </a:prstGeom>
          <a:noFill/>
          <a:ln/>
        </p:spPr>
        <p:txBody>
          <a:bodyPr wrap="square" lIns="0" tIns="0" rIns="0" bIns="0" rtlCol="0" anchor="t"/>
          <a:lstStyle/>
          <a:p>
            <a:pPr algn="l" indent="0" marL="0">
              <a:lnSpc>
                <a:spcPts val="1800"/>
              </a:lnSpc>
              <a:buNone/>
            </a:pPr>
            <a:r>
              <a:rPr lang="en-US" sz="1250" dirty="0">
                <a:solidFill>
                  <a:srgbClr val="464646"/>
                </a:solidFill>
                <a:latin typeface="Inter Medium" pitchFamily="34" charset="0"/>
                <a:ea typeface="Inter Medium" pitchFamily="34" charset="-122"/>
                <a:cs typeface="Inter Medium" pitchFamily="34" charset="-120"/>
              </a:rPr>
              <a:t>Additional statutory deductions — provident fund, EOBI contributions, and professional tax — further reduce take-home pay. Online calculators automate this process, but understanding the mechanics helps verify employer calculations and identify discrepancies.</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1924407"/>
            <a:ext cx="6718221" cy="620078"/>
          </a:xfrm>
          <a:prstGeom prst="rect">
            <a:avLst/>
          </a:prstGeom>
          <a:noFill/>
          <a:ln/>
        </p:spPr>
        <p:txBody>
          <a:bodyPr wrap="none" lIns="0" tIns="0" rIns="0" bIns="0" rtlCol="0" anchor="t"/>
          <a:lstStyle/>
          <a:p>
            <a:pPr algn="l" indent="0" marL="0">
              <a:lnSpc>
                <a:spcPts val="4850"/>
              </a:lnSpc>
              <a:buNone/>
            </a:pPr>
            <a:r>
              <a:rPr lang="en-US" sz="3900" dirty="0">
                <a:solidFill>
                  <a:srgbClr val="030303"/>
                </a:solidFill>
                <a:latin typeface="DM Sans Semi Bold" pitchFamily="34" charset="0"/>
                <a:ea typeface="DM Sans Semi Bold" pitchFamily="34" charset="-122"/>
                <a:cs typeface="DM Sans Semi Bold" pitchFamily="34" charset="-120"/>
              </a:rPr>
              <a:t>FBR IRIS Portal: Your Tax Hub</a:t>
            </a:r>
            <a:endParaRPr lang="en-US" sz="3900" dirty="0"/>
          </a:p>
        </p:txBody>
      </p:sp>
      <p:sp>
        <p:nvSpPr>
          <p:cNvPr id="3" name="Text 1"/>
          <p:cNvSpPr/>
          <p:nvPr/>
        </p:nvSpPr>
        <p:spPr>
          <a:xfrm>
            <a:off x="793790" y="3020735"/>
            <a:ext cx="6955631" cy="63507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The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IRIS (Integrated Revenue Information System)</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portal is FBR's central platform for all taxpayer interactions. Through IRIS you can:</a:t>
            </a:r>
            <a:endParaRPr lang="en-US" sz="1550" dirty="0"/>
          </a:p>
        </p:txBody>
      </p:sp>
      <p:sp>
        <p:nvSpPr>
          <p:cNvPr id="4" name="Text 2"/>
          <p:cNvSpPr/>
          <p:nvPr/>
        </p:nvSpPr>
        <p:spPr>
          <a:xfrm>
            <a:off x="793790" y="3834408"/>
            <a:ext cx="6955631" cy="1478399"/>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464646"/>
                </a:solidFill>
                <a:latin typeface="Inter Medium" pitchFamily="34" charset="0"/>
                <a:ea typeface="Inter Medium" pitchFamily="34" charset="-122"/>
                <a:cs typeface="Inter Medium" pitchFamily="34" charset="-120"/>
              </a:rPr>
              <a:t>Calculate tax liability using built-in calculators</a:t>
            </a:r>
            <a:endParaRPr lang="en-US" sz="1550" dirty="0"/>
          </a:p>
          <a:p>
            <a:pPr algn="l" marL="342900" indent="-342900">
              <a:lnSpc>
                <a:spcPts val="2500"/>
              </a:lnSpc>
              <a:buSzPct val="100000"/>
              <a:buChar char="•"/>
            </a:pPr>
            <a:r>
              <a:rPr lang="en-US" sz="1550" dirty="0">
                <a:solidFill>
                  <a:srgbClr val="464646"/>
                </a:solidFill>
                <a:latin typeface="Inter Medium" pitchFamily="34" charset="0"/>
                <a:ea typeface="Inter Medium" pitchFamily="34" charset="-122"/>
                <a:cs typeface="Inter Medium" pitchFamily="34" charset="-120"/>
              </a:rPr>
              <a:t>File annual returns electronically</a:t>
            </a:r>
            <a:endParaRPr lang="en-US" sz="1550" dirty="0"/>
          </a:p>
          <a:p>
            <a:pPr algn="l" marL="342900" indent="-342900">
              <a:lnSpc>
                <a:spcPts val="2500"/>
              </a:lnSpc>
              <a:buSzPct val="100000"/>
              <a:buChar char="•"/>
            </a:pPr>
            <a:r>
              <a:rPr lang="en-US" sz="1550" dirty="0">
                <a:solidFill>
                  <a:srgbClr val="464646"/>
                </a:solidFill>
                <a:latin typeface="Inter Medium" pitchFamily="34" charset="0"/>
                <a:ea typeface="Inter Medium" pitchFamily="34" charset="-122"/>
                <a:cs typeface="Inter Medium" pitchFamily="34" charset="-120"/>
              </a:rPr>
              <a:t>Make advance tax payments</a:t>
            </a:r>
            <a:endParaRPr lang="en-US" sz="1550" dirty="0"/>
          </a:p>
          <a:p>
            <a:pPr algn="l" marL="342900" indent="-342900">
              <a:lnSpc>
                <a:spcPts val="2500"/>
              </a:lnSpc>
              <a:buSzPct val="100000"/>
              <a:buChar char="•"/>
            </a:pPr>
            <a:r>
              <a:rPr lang="en-US" sz="1550" dirty="0">
                <a:solidFill>
                  <a:srgbClr val="464646"/>
                </a:solidFill>
                <a:latin typeface="Inter Medium" pitchFamily="34" charset="0"/>
                <a:ea typeface="Inter Medium" pitchFamily="34" charset="-122"/>
                <a:cs typeface="Inter Medium" pitchFamily="34" charset="-120"/>
              </a:rPr>
              <a:t>Track refund status and tax history</a:t>
            </a:r>
            <a:endParaRPr lang="en-US" sz="1550" dirty="0"/>
          </a:p>
        </p:txBody>
      </p:sp>
      <p:sp>
        <p:nvSpPr>
          <p:cNvPr id="5" name="Text 3"/>
          <p:cNvSpPr/>
          <p:nvPr/>
        </p:nvSpPr>
        <p:spPr>
          <a:xfrm>
            <a:off x="793790" y="5491401"/>
            <a:ext cx="6955631" cy="63507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Registration requires your NTN, obtainable online or at FBR offices. The portal reflects current Finance Act rates with every update.</a:t>
            </a:r>
            <a:endParaRPr lang="en-US" sz="1550" dirty="0"/>
          </a:p>
        </p:txBody>
      </p:sp>
      <p:sp>
        <p:nvSpPr>
          <p:cNvPr id="6" name="Shape 4"/>
          <p:cNvSpPr/>
          <p:nvPr/>
        </p:nvSpPr>
        <p:spPr>
          <a:xfrm>
            <a:off x="8098274" y="2842141"/>
            <a:ext cx="5888712" cy="3462933"/>
          </a:xfrm>
          <a:prstGeom prst="roundRect">
            <a:avLst>
              <a:gd name="adj" fmla="val 860"/>
            </a:avLst>
          </a:prstGeom>
          <a:solidFill>
            <a:srgbClr val="205A40"/>
          </a:solidFill>
          <a:ln/>
        </p:spPr>
      </p:sp>
      <p:sp>
        <p:nvSpPr>
          <p:cNvPr id="7" name="Text 5"/>
          <p:cNvSpPr/>
          <p:nvPr/>
        </p:nvSpPr>
        <p:spPr>
          <a:xfrm>
            <a:off x="8296632" y="3040499"/>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FFFFFF"/>
                </a:solidFill>
                <a:latin typeface="DM Sans Semi Bold" pitchFamily="34" charset="0"/>
                <a:ea typeface="DM Sans Semi Bold" pitchFamily="34" charset="-122"/>
                <a:cs typeface="DM Sans Semi Bold" pitchFamily="34" charset="-120"/>
              </a:rPr>
              <a:t>Filing Deadlines</a:t>
            </a:r>
            <a:endParaRPr lang="en-US" sz="1950" dirty="0"/>
          </a:p>
        </p:txBody>
      </p:sp>
      <p:sp>
        <p:nvSpPr>
          <p:cNvPr id="8" name="Text 6"/>
          <p:cNvSpPr/>
          <p:nvPr/>
        </p:nvSpPr>
        <p:spPr>
          <a:xfrm>
            <a:off x="8296632" y="3549015"/>
            <a:ext cx="5491996" cy="317540"/>
          </a:xfrm>
          <a:prstGeom prst="rect">
            <a:avLst/>
          </a:prstGeom>
          <a:noFill/>
          <a:ln/>
        </p:spPr>
        <p:txBody>
          <a:bodyPr wrap="none" lIns="0" tIns="0" rIns="0" bIns="0" rtlCol="0" anchor="t"/>
          <a:lstStyle/>
          <a:p>
            <a:pPr algn="l" indent="0" marL="0">
              <a:lnSpc>
                <a:spcPts val="2500"/>
              </a:lnSpc>
              <a:buNone/>
            </a:pPr>
            <a:r>
              <a:rPr lang="en-US" sz="1550" b="1" dirty="0">
                <a:solidFill>
                  <a:srgbClr val="FFFFFF"/>
                </a:solidFill>
                <a:latin typeface="Inter Medium" pitchFamily="34" charset="0"/>
                <a:ea typeface="Inter Medium" pitchFamily="34" charset="-122"/>
                <a:cs typeface="Inter Medium" pitchFamily="34" charset="-120"/>
              </a:rPr>
              <a:t>Salaried individuals:</a:t>
            </a:r>
            <a:pPr algn="l" indent="0" marL="0">
              <a:lnSpc>
                <a:spcPts val="2500"/>
              </a:lnSpc>
              <a:buNone/>
            </a:pPr>
            <a:r>
              <a:rPr lang="en-US" sz="1550" dirty="0">
                <a:solidFill>
                  <a:srgbClr val="FFFFFF"/>
                </a:solidFill>
                <a:latin typeface="Inter Medium" pitchFamily="34" charset="0"/>
                <a:ea typeface="Inter Medium" pitchFamily="34" charset="-122"/>
                <a:cs typeface="Inter Medium" pitchFamily="34" charset="-120"/>
              </a:rPr>
              <a:t> September 30th</a:t>
            </a:r>
            <a:endParaRPr lang="en-US" sz="1550" dirty="0"/>
          </a:p>
        </p:txBody>
      </p:sp>
      <p:sp>
        <p:nvSpPr>
          <p:cNvPr id="9" name="Text 7"/>
          <p:cNvSpPr/>
          <p:nvPr/>
        </p:nvSpPr>
        <p:spPr>
          <a:xfrm>
            <a:off x="8296632" y="4045148"/>
            <a:ext cx="5491996" cy="317540"/>
          </a:xfrm>
          <a:prstGeom prst="rect">
            <a:avLst/>
          </a:prstGeom>
          <a:noFill/>
          <a:ln/>
        </p:spPr>
        <p:txBody>
          <a:bodyPr wrap="none" lIns="0" tIns="0" rIns="0" bIns="0" rtlCol="0" anchor="t"/>
          <a:lstStyle/>
          <a:p>
            <a:pPr algn="l" indent="0" marL="0">
              <a:lnSpc>
                <a:spcPts val="2500"/>
              </a:lnSpc>
              <a:buNone/>
            </a:pPr>
            <a:r>
              <a:rPr lang="en-US" sz="1550" b="1" dirty="0">
                <a:solidFill>
                  <a:srgbClr val="FFFFFF"/>
                </a:solidFill>
                <a:latin typeface="Inter Medium" pitchFamily="34" charset="0"/>
                <a:ea typeface="Inter Medium" pitchFamily="34" charset="-122"/>
                <a:cs typeface="Inter Medium" pitchFamily="34" charset="-120"/>
              </a:rPr>
              <a:t>Business income earners:</a:t>
            </a:r>
            <a:pPr algn="l" indent="0" marL="0">
              <a:lnSpc>
                <a:spcPts val="2500"/>
              </a:lnSpc>
              <a:buNone/>
            </a:pPr>
            <a:r>
              <a:rPr lang="en-US" sz="1550" dirty="0">
                <a:solidFill>
                  <a:srgbClr val="FFFFFF"/>
                </a:solidFill>
                <a:latin typeface="Inter Medium" pitchFamily="34" charset="0"/>
                <a:ea typeface="Inter Medium" pitchFamily="34" charset="-122"/>
                <a:cs typeface="Inter Medium" pitchFamily="34" charset="-120"/>
              </a:rPr>
              <a:t> December 31st</a:t>
            </a:r>
            <a:endParaRPr lang="en-US" sz="1550" dirty="0"/>
          </a:p>
        </p:txBody>
      </p:sp>
      <p:sp>
        <p:nvSpPr>
          <p:cNvPr id="10" name="Text 8"/>
          <p:cNvSpPr/>
          <p:nvPr/>
        </p:nvSpPr>
        <p:spPr>
          <a:xfrm>
            <a:off x="8296632" y="4541282"/>
            <a:ext cx="5491996" cy="635079"/>
          </a:xfrm>
          <a:prstGeom prst="rect">
            <a:avLst/>
          </a:prstGeom>
          <a:noFill/>
          <a:ln/>
        </p:spPr>
        <p:txBody>
          <a:bodyPr wrap="square" lIns="0" tIns="0" rIns="0" bIns="0" rtlCol="0" anchor="t"/>
          <a:lstStyle/>
          <a:p>
            <a:pPr algn="l" indent="0" marL="0">
              <a:lnSpc>
                <a:spcPts val="2500"/>
              </a:lnSpc>
              <a:buNone/>
            </a:pPr>
            <a:r>
              <a:rPr lang="en-US" sz="1550" b="1" dirty="0">
                <a:solidFill>
                  <a:srgbClr val="FFFFFF"/>
                </a:solidFill>
                <a:latin typeface="Inter Medium" pitchFamily="34" charset="0"/>
                <a:ea typeface="Inter Medium" pitchFamily="34" charset="-122"/>
                <a:cs typeface="Inter Medium" pitchFamily="34" charset="-120"/>
              </a:rPr>
              <a:t>Late filing penalty:</a:t>
            </a:r>
            <a:pPr algn="l" indent="0" marL="0">
              <a:lnSpc>
                <a:spcPts val="2500"/>
              </a:lnSpc>
              <a:buNone/>
            </a:pPr>
            <a:r>
              <a:rPr lang="en-US" sz="1550" dirty="0">
                <a:solidFill>
                  <a:srgbClr val="FFFFFF"/>
                </a:solidFill>
                <a:latin typeface="Inter Medium" pitchFamily="34" charset="0"/>
                <a:ea typeface="Inter Medium" pitchFamily="34" charset="-122"/>
                <a:cs typeface="Inter Medium" pitchFamily="34" charset="-120"/>
              </a:rPr>
              <a:t> PKR 1,000 + 0.1% of tax liability per day of delay</a:t>
            </a:r>
            <a:endParaRPr lang="en-US" sz="1550" dirty="0"/>
          </a:p>
        </p:txBody>
      </p:sp>
      <p:sp>
        <p:nvSpPr>
          <p:cNvPr id="11" name="Text 9"/>
          <p:cNvSpPr/>
          <p:nvPr/>
        </p:nvSpPr>
        <p:spPr>
          <a:xfrm>
            <a:off x="8296632" y="5354955"/>
            <a:ext cx="5491996" cy="635079"/>
          </a:xfrm>
          <a:prstGeom prst="rect">
            <a:avLst/>
          </a:prstGeom>
          <a:noFill/>
          <a:ln/>
        </p:spPr>
        <p:txBody>
          <a:bodyPr wrap="square" lIns="0" tIns="0" rIns="0" bIns="0" rtlCol="0" anchor="t"/>
          <a:lstStyle/>
          <a:p>
            <a:pPr algn="l" indent="0" marL="0">
              <a:lnSpc>
                <a:spcPts val="2500"/>
              </a:lnSpc>
              <a:buNone/>
            </a:pPr>
            <a:r>
              <a:rPr lang="en-US" sz="1550" dirty="0">
                <a:solidFill>
                  <a:srgbClr val="FFFFFF"/>
                </a:solidFill>
                <a:latin typeface="Inter Medium" pitchFamily="34" charset="0"/>
                <a:ea typeface="Inter Medium" pitchFamily="34" charset="-122"/>
                <a:cs typeface="Inter Medium" pitchFamily="34" charset="-120"/>
              </a:rPr>
              <a:t>Missing deadlines also removes you from the Active Taxpayers List.</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1141809"/>
            <a:ext cx="7556421" cy="1240155"/>
          </a:xfrm>
          <a:prstGeom prst="rect">
            <a:avLst/>
          </a:prstGeom>
          <a:noFill/>
          <a:ln/>
        </p:spPr>
        <p:txBody>
          <a:bodyPr wrap="square" lIns="0" tIns="0" rIns="0" bIns="0" rtlCol="0" anchor="t"/>
          <a:lstStyle/>
          <a:p>
            <a:pPr algn="l" indent="0" marL="0">
              <a:lnSpc>
                <a:spcPts val="4850"/>
              </a:lnSpc>
              <a:buNone/>
            </a:pPr>
            <a:r>
              <a:rPr lang="en-US" sz="3900" dirty="0">
                <a:solidFill>
                  <a:srgbClr val="030303"/>
                </a:solidFill>
                <a:latin typeface="DM Sans Semi Bold" pitchFamily="34" charset="0"/>
                <a:ea typeface="DM Sans Semi Bold" pitchFamily="34" charset="-122"/>
                <a:cs typeface="DM Sans Semi Bold" pitchFamily="34" charset="-120"/>
              </a:rPr>
              <a:t>Filer vs. Non-Filer: The Financial Impact</a:t>
            </a:r>
            <a:endParaRPr lang="en-US" sz="3900" dirty="0"/>
          </a:p>
        </p:txBody>
      </p:sp>
      <p:sp>
        <p:nvSpPr>
          <p:cNvPr id="4" name="Text 1"/>
          <p:cNvSpPr/>
          <p:nvPr/>
        </p:nvSpPr>
        <p:spPr>
          <a:xfrm>
            <a:off x="6280190" y="2679621"/>
            <a:ext cx="7556421" cy="63507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Being on the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Active Taxpayers List (ATL)</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creates significant cost differences in everyday transactions. See the full breakdown at </a:t>
            </a:r>
            <a:pPr algn="l" indent="0" marL="0">
              <a:lnSpc>
                <a:spcPts val="2500"/>
              </a:lnSpc>
              <a:buNone/>
            </a:pPr>
            <a:r>
              <a:rPr lang="en-US" sz="1550" u="sng" dirty="0">
                <a:solidFill>
                  <a:srgbClr val="205A40"/>
                </a:solidFill>
                <a:latin typeface="Inter Medium" pitchFamily="34" charset="0"/>
                <a:ea typeface="Inter Medium" pitchFamily="34" charset="-122"/>
                <a:cs typeface="Inter Medium" pitchFamily="34" charset="-120"/>
                <a:hlinkClick r:id="rId2" invalidUrl="" action="" tgtFrame="" tooltip="" history="1" highlightClick="0" endSnd="0">
                  <a:extLst>
                    <a:ext uri="{A12FA001-AC4F-418D-AE19-62706E023703}">
                      <ahyp:hlinkClr xmlns:ahyp="http://schemas.microsoft.com/office/drawing/2018/hyperlinkcolor" val="tx"/>
                    </a:ext>
                  </a:extLst>
                </a:hlinkClick>
              </a:rPr>
              <a:t>Filer vs Non-Filer in Pakistan</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a:t>
            </a:r>
            <a:endParaRPr lang="en-US" sz="1550" dirty="0"/>
          </a:p>
        </p:txBody>
      </p:sp>
      <p:sp>
        <p:nvSpPr>
          <p:cNvPr id="5" name="Shape 2"/>
          <p:cNvSpPr/>
          <p:nvPr/>
        </p:nvSpPr>
        <p:spPr>
          <a:xfrm>
            <a:off x="6280190" y="3537942"/>
            <a:ext cx="7556421" cy="3549729"/>
          </a:xfrm>
          <a:prstGeom prst="roundRect">
            <a:avLst>
              <a:gd name="adj" fmla="val 839"/>
            </a:avLst>
          </a:prstGeom>
          <a:solidFill>
            <a:srgbClr val="EBE3D0"/>
          </a:solidFill>
          <a:ln/>
        </p:spPr>
      </p:sp>
      <p:sp>
        <p:nvSpPr>
          <p:cNvPr id="6" name="Shape 3"/>
          <p:cNvSpPr/>
          <p:nvPr/>
        </p:nvSpPr>
        <p:spPr>
          <a:xfrm>
            <a:off x="6280190" y="3537942"/>
            <a:ext cx="3778210" cy="1771174"/>
          </a:xfrm>
          <a:prstGeom prst="roundRect">
            <a:avLst>
              <a:gd name="adj" fmla="val 1681"/>
            </a:avLst>
          </a:prstGeom>
          <a:solidFill>
            <a:srgbClr val="EBE3D0"/>
          </a:solidFill>
          <a:ln/>
        </p:spPr>
      </p:sp>
      <p:sp>
        <p:nvSpPr>
          <p:cNvPr id="7" name="Text 4"/>
          <p:cNvSpPr/>
          <p:nvPr/>
        </p:nvSpPr>
        <p:spPr>
          <a:xfrm>
            <a:off x="6478548" y="3736300"/>
            <a:ext cx="3381494" cy="620316"/>
          </a:xfrm>
          <a:prstGeom prst="rect">
            <a:avLst/>
          </a:prstGeom>
          <a:noFill/>
          <a:ln/>
        </p:spPr>
        <p:txBody>
          <a:bodyPr wrap="squar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Bank Withdrawals (over PKR 50,000/day)</a:t>
            </a:r>
            <a:endParaRPr lang="en-US" sz="1950" dirty="0"/>
          </a:p>
        </p:txBody>
      </p:sp>
      <p:sp>
        <p:nvSpPr>
          <p:cNvPr id="8" name="Text 5"/>
          <p:cNvSpPr/>
          <p:nvPr/>
        </p:nvSpPr>
        <p:spPr>
          <a:xfrm>
            <a:off x="6478548" y="4475678"/>
            <a:ext cx="3381494" cy="63507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Filer: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0.3%</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withholding tax</a:t>
            </a:r>
            <a:endParaRPr lang="en-US" sz="1550" dirty="0"/>
          </a:p>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Non-Filer: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0.6%</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 double the rate</a:t>
            </a:r>
            <a:endParaRPr lang="en-US" sz="1550" dirty="0"/>
          </a:p>
        </p:txBody>
      </p:sp>
      <p:sp>
        <p:nvSpPr>
          <p:cNvPr id="9" name="Shape 6"/>
          <p:cNvSpPr/>
          <p:nvPr/>
        </p:nvSpPr>
        <p:spPr>
          <a:xfrm>
            <a:off x="10058400" y="3537942"/>
            <a:ext cx="3778210" cy="1771174"/>
          </a:xfrm>
          <a:prstGeom prst="rect">
            <a:avLst/>
          </a:prstGeom>
          <a:solidFill>
            <a:srgbClr val="EBE3D0"/>
          </a:solidFill>
          <a:ln/>
        </p:spPr>
      </p:sp>
      <p:sp>
        <p:nvSpPr>
          <p:cNvPr id="10" name="Shape 7"/>
          <p:cNvSpPr/>
          <p:nvPr/>
        </p:nvSpPr>
        <p:spPr>
          <a:xfrm>
            <a:off x="10058400" y="3537942"/>
            <a:ext cx="22860" cy="1771174"/>
          </a:xfrm>
          <a:prstGeom prst="roundRect">
            <a:avLst>
              <a:gd name="adj" fmla="val 130232"/>
            </a:avLst>
          </a:prstGeom>
          <a:solidFill>
            <a:srgbClr val="D1C9B6"/>
          </a:solidFill>
          <a:ln/>
        </p:spPr>
      </p:sp>
      <p:sp>
        <p:nvSpPr>
          <p:cNvPr id="11" name="Text 8"/>
          <p:cNvSpPr/>
          <p:nvPr/>
        </p:nvSpPr>
        <p:spPr>
          <a:xfrm>
            <a:off x="10256758" y="3736300"/>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Property Purchases</a:t>
            </a:r>
            <a:endParaRPr lang="en-US" sz="1950" dirty="0"/>
          </a:p>
        </p:txBody>
      </p:sp>
      <p:sp>
        <p:nvSpPr>
          <p:cNvPr id="12" name="Text 9"/>
          <p:cNvSpPr/>
          <p:nvPr/>
        </p:nvSpPr>
        <p:spPr>
          <a:xfrm>
            <a:off x="10256758" y="4165521"/>
            <a:ext cx="3381494" cy="63507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Filer: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2%</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withholding tax</a:t>
            </a:r>
            <a:endParaRPr lang="en-US" sz="1550" dirty="0"/>
          </a:p>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Non-Filer: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5%</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 2.5× higher</a:t>
            </a:r>
            <a:endParaRPr lang="en-US" sz="1550" dirty="0"/>
          </a:p>
        </p:txBody>
      </p:sp>
      <p:sp>
        <p:nvSpPr>
          <p:cNvPr id="13" name="Shape 10"/>
          <p:cNvSpPr/>
          <p:nvPr/>
        </p:nvSpPr>
        <p:spPr>
          <a:xfrm>
            <a:off x="6280190" y="5309116"/>
            <a:ext cx="7556421" cy="1778556"/>
          </a:xfrm>
          <a:prstGeom prst="rect">
            <a:avLst/>
          </a:prstGeom>
          <a:solidFill>
            <a:srgbClr val="EBE3D0"/>
          </a:solidFill>
          <a:ln/>
        </p:spPr>
      </p:sp>
      <p:sp>
        <p:nvSpPr>
          <p:cNvPr id="14" name="Shape 11"/>
          <p:cNvSpPr/>
          <p:nvPr/>
        </p:nvSpPr>
        <p:spPr>
          <a:xfrm>
            <a:off x="6280190" y="5309116"/>
            <a:ext cx="7556421" cy="22860"/>
          </a:xfrm>
          <a:prstGeom prst="roundRect">
            <a:avLst>
              <a:gd name="adj" fmla="val 130232"/>
            </a:avLst>
          </a:prstGeom>
          <a:solidFill>
            <a:srgbClr val="D1C9B6"/>
          </a:solidFill>
          <a:ln/>
        </p:spPr>
      </p:sp>
      <p:sp>
        <p:nvSpPr>
          <p:cNvPr id="15" name="Text 12"/>
          <p:cNvSpPr/>
          <p:nvPr/>
        </p:nvSpPr>
        <p:spPr>
          <a:xfrm>
            <a:off x="6478548" y="5507474"/>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Financial Access</a:t>
            </a:r>
            <a:endParaRPr lang="en-US" sz="1950" dirty="0"/>
          </a:p>
        </p:txBody>
      </p:sp>
      <p:sp>
        <p:nvSpPr>
          <p:cNvPr id="16" name="Text 13"/>
          <p:cNvSpPr/>
          <p:nvPr/>
        </p:nvSpPr>
        <p:spPr>
          <a:xfrm>
            <a:off x="6478548" y="5936694"/>
            <a:ext cx="7159704" cy="95261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Banks increasingly require filer status for loans, credit cards, and investment opportunities as Pakistan moves toward a documented economy.</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1755696"/>
            <a:ext cx="9227106" cy="620078"/>
          </a:xfrm>
          <a:prstGeom prst="rect">
            <a:avLst/>
          </a:prstGeom>
          <a:noFill/>
          <a:ln/>
        </p:spPr>
        <p:txBody>
          <a:bodyPr wrap="none" lIns="0" tIns="0" rIns="0" bIns="0" rtlCol="0" anchor="t"/>
          <a:lstStyle/>
          <a:p>
            <a:pPr algn="l" indent="0" marL="0">
              <a:lnSpc>
                <a:spcPts val="4850"/>
              </a:lnSpc>
              <a:buNone/>
            </a:pPr>
            <a:r>
              <a:rPr lang="en-US" sz="3900" dirty="0">
                <a:solidFill>
                  <a:srgbClr val="030303"/>
                </a:solidFill>
                <a:latin typeface="DM Sans Semi Bold" pitchFamily="34" charset="0"/>
                <a:ea typeface="DM Sans Semi Bold" pitchFamily="34" charset="-122"/>
                <a:cs typeface="DM Sans Semi Bold" pitchFamily="34" charset="-120"/>
              </a:rPr>
              <a:t>Tax Saving Tips for Pakistani Taxpayers</a:t>
            </a:r>
            <a:endParaRPr lang="en-US" sz="390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68204" y="2778681"/>
            <a:ext cx="297656" cy="297656"/>
          </a:xfrm>
          <a:prstGeom prst="rect">
            <a:avLst/>
          </a:prstGeom>
        </p:spPr>
      </p:pic>
      <p:sp>
        <p:nvSpPr>
          <p:cNvPr id="4" name="Text 1"/>
          <p:cNvSpPr/>
          <p:nvPr/>
        </p:nvSpPr>
        <p:spPr>
          <a:xfrm>
            <a:off x="1438632" y="2772608"/>
            <a:ext cx="3186470"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Provident &amp; Pension Funds</a:t>
            </a:r>
            <a:endParaRPr lang="en-US" sz="1950" dirty="0"/>
          </a:p>
        </p:txBody>
      </p:sp>
      <p:sp>
        <p:nvSpPr>
          <p:cNvPr id="5" name="Text 2"/>
          <p:cNvSpPr/>
          <p:nvPr/>
        </p:nvSpPr>
        <p:spPr>
          <a:xfrm>
            <a:off x="1438632" y="3201829"/>
            <a:ext cx="5752505" cy="95261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Employee contributions to recognized provident funds and approved pension/annuity plans reduce taxable income while building retirement savings.</a:t>
            </a:r>
            <a:endParaRPr lang="en-US" sz="1550" dirty="0"/>
          </a:p>
        </p:txBody>
      </p:sp>
      <p:pic>
        <p:nvPicPr>
          <p:cNvPr id="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13558" y="2778681"/>
            <a:ext cx="297656" cy="297656"/>
          </a:xfrm>
          <a:prstGeom prst="rect">
            <a:avLst/>
          </a:prstGeom>
        </p:spPr>
      </p:pic>
      <p:sp>
        <p:nvSpPr>
          <p:cNvPr id="7" name="Text 3"/>
          <p:cNvSpPr/>
          <p:nvPr/>
        </p:nvSpPr>
        <p:spPr>
          <a:xfrm>
            <a:off x="8083987" y="2772608"/>
            <a:ext cx="2528768"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Charitable Donations</a:t>
            </a:r>
            <a:endParaRPr lang="en-US" sz="1950" dirty="0"/>
          </a:p>
        </p:txBody>
      </p:sp>
      <p:sp>
        <p:nvSpPr>
          <p:cNvPr id="8" name="Text 4"/>
          <p:cNvSpPr/>
          <p:nvPr/>
        </p:nvSpPr>
        <p:spPr>
          <a:xfrm>
            <a:off x="8083987" y="3201829"/>
            <a:ext cx="5752624" cy="95261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Donations to FBR-approved institutions qualify for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100% deduction</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Always obtain receipts with the organization's tax exemption certificate number.</a:t>
            </a:r>
            <a:endParaRPr lang="en-US" sz="1550" dirty="0"/>
          </a:p>
        </p:txBody>
      </p:sp>
      <p:pic>
        <p:nvPicPr>
          <p:cNvPr id="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8204" y="4557355"/>
            <a:ext cx="297656" cy="297656"/>
          </a:xfrm>
          <a:prstGeom prst="rect">
            <a:avLst/>
          </a:prstGeom>
        </p:spPr>
      </p:pic>
      <p:sp>
        <p:nvSpPr>
          <p:cNvPr id="10" name="Text 5"/>
          <p:cNvSpPr/>
          <p:nvPr/>
        </p:nvSpPr>
        <p:spPr>
          <a:xfrm>
            <a:off x="1438632" y="4551283"/>
            <a:ext cx="4549021"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Government Securities &amp; Investments</a:t>
            </a:r>
            <a:endParaRPr lang="en-US" sz="1950" dirty="0"/>
          </a:p>
        </p:txBody>
      </p:sp>
      <p:sp>
        <p:nvSpPr>
          <p:cNvPr id="11" name="Text 6"/>
          <p:cNvSpPr/>
          <p:nvPr/>
        </p:nvSpPr>
        <p:spPr>
          <a:xfrm>
            <a:off x="1438632" y="4980503"/>
            <a:ext cx="5752505" cy="95261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Investment in approved securities and profit/loss sharing accounts reduces taxable income up to prescribed limits — offering dual financial and tax benefits.</a:t>
            </a:r>
            <a:endParaRPr lang="en-US" sz="1550" dirty="0"/>
          </a:p>
        </p:txBody>
      </p:sp>
      <p:pic>
        <p:nvPicPr>
          <p:cNvPr id="12"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513558" y="4557355"/>
            <a:ext cx="297656" cy="297656"/>
          </a:xfrm>
          <a:prstGeom prst="rect">
            <a:avLst/>
          </a:prstGeom>
        </p:spPr>
      </p:pic>
      <p:sp>
        <p:nvSpPr>
          <p:cNvPr id="13" name="Text 7"/>
          <p:cNvSpPr/>
          <p:nvPr/>
        </p:nvSpPr>
        <p:spPr>
          <a:xfrm>
            <a:off x="8083987" y="4551283"/>
            <a:ext cx="4053007"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Business Expense Documentation</a:t>
            </a:r>
            <a:endParaRPr lang="en-US" sz="1950" dirty="0"/>
          </a:p>
        </p:txBody>
      </p:sp>
      <p:sp>
        <p:nvSpPr>
          <p:cNvPr id="14" name="Text 8"/>
          <p:cNvSpPr/>
          <p:nvPr/>
        </p:nvSpPr>
        <p:spPr>
          <a:xfrm>
            <a:off x="8083987" y="4980503"/>
            <a:ext cx="5752624" cy="95261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Travel, professional development, office supplies, and operational costs reduce taxable profit when properly recorded. Avoid mixing personal and business expenses.</a:t>
            </a:r>
            <a:endParaRPr lang="en-US" sz="1550" dirty="0"/>
          </a:p>
        </p:txBody>
      </p:sp>
      <p:sp>
        <p:nvSpPr>
          <p:cNvPr id="15" name="Text 9"/>
          <p:cNvSpPr/>
          <p:nvPr/>
        </p:nvSpPr>
        <p:spPr>
          <a:xfrm>
            <a:off x="793790" y="6156365"/>
            <a:ext cx="13042821" cy="317540"/>
          </a:xfrm>
          <a:prstGeom prst="rect">
            <a:avLst/>
          </a:prstGeom>
          <a:noFill/>
          <a:ln/>
        </p:spPr>
        <p:txBody>
          <a:bodyPr wrap="non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For health and lifestyle financial planning tools, visit </a:t>
            </a:r>
            <a:pPr algn="l" indent="0" marL="0">
              <a:lnSpc>
                <a:spcPts val="2500"/>
              </a:lnSpc>
              <a:buNone/>
            </a:pPr>
            <a:r>
              <a:rPr lang="en-US" sz="1550" u="sng" dirty="0">
                <a:solidFill>
                  <a:srgbClr val="205A40"/>
                </a:solidFill>
                <a:latin typeface="Inter Medium" pitchFamily="34" charset="0"/>
                <a:ea typeface="Inter Medium" pitchFamily="34" charset="-122"/>
                <a:cs typeface="Inter Medium" pitchFamily="34" charset="-120"/>
                <a:hlinkClick r:id="rId9" invalidUrl="" action="" tgtFrame="" tooltip="" history="1" highlightClick="0" endSnd="0">
                  <a:extLst>
                    <a:ext uri="{A12FA001-AC4F-418D-AE19-62706E023703}">
                      <ahyp:hlinkClr xmlns:ahyp="http://schemas.microsoft.com/office/drawing/2018/hyperlinkcolor" val="tx"/>
                    </a:ext>
                  </a:extLst>
                </a:hlinkClick>
              </a:rPr>
              <a:t>Health &amp; Life Calculator Tools</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474232"/>
            <a:ext cx="7556421" cy="1240155"/>
          </a:xfrm>
          <a:prstGeom prst="rect">
            <a:avLst/>
          </a:prstGeom>
          <a:noFill/>
          <a:ln/>
        </p:spPr>
        <p:txBody>
          <a:bodyPr wrap="square" lIns="0" tIns="0" rIns="0" bIns="0" rtlCol="0" anchor="t"/>
          <a:lstStyle/>
          <a:p>
            <a:pPr algn="l" indent="0" marL="0">
              <a:lnSpc>
                <a:spcPts val="4850"/>
              </a:lnSpc>
              <a:buNone/>
            </a:pPr>
            <a:r>
              <a:rPr lang="en-US" sz="3900" dirty="0">
                <a:solidFill>
                  <a:srgbClr val="030303"/>
                </a:solidFill>
                <a:latin typeface="DM Sans Semi Bold" pitchFamily="34" charset="0"/>
                <a:ea typeface="DM Sans Semi Bold" pitchFamily="34" charset="-122"/>
                <a:cs typeface="DM Sans Semi Bold" pitchFamily="34" charset="-120"/>
              </a:rPr>
              <a:t>Super Tax &amp; The Future of Pakistan Taxation</a:t>
            </a:r>
            <a:endParaRPr lang="en-US" sz="3900" dirty="0"/>
          </a:p>
        </p:txBody>
      </p:sp>
      <p:sp>
        <p:nvSpPr>
          <p:cNvPr id="4" name="Text 1"/>
          <p:cNvSpPr/>
          <p:nvPr/>
        </p:nvSpPr>
        <p:spPr>
          <a:xfrm>
            <a:off x="793790" y="3210401"/>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030303"/>
                </a:solidFill>
                <a:latin typeface="DM Sans Semi Bold" pitchFamily="34" charset="0"/>
                <a:ea typeface="DM Sans Semi Bold" pitchFamily="34" charset="-122"/>
                <a:cs typeface="DM Sans Semi Bold" pitchFamily="34" charset="-120"/>
              </a:rPr>
              <a:t>Super Tax 2026</a:t>
            </a:r>
            <a:endParaRPr lang="en-US" sz="1950" dirty="0"/>
          </a:p>
        </p:txBody>
      </p:sp>
      <p:sp>
        <p:nvSpPr>
          <p:cNvPr id="5" name="Text 2"/>
          <p:cNvSpPr/>
          <p:nvPr/>
        </p:nvSpPr>
        <p:spPr>
          <a:xfrm>
            <a:off x="793790" y="3718917"/>
            <a:ext cx="3536156" cy="2222778"/>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High-income earners and large corporations face an additional super tax levy. Understanding eligibility and calculation is critical for tax planning. See the full guide: </a:t>
            </a:r>
            <a:pPr algn="l" indent="0" marL="0">
              <a:lnSpc>
                <a:spcPts val="2500"/>
              </a:lnSpc>
              <a:buNone/>
            </a:pPr>
            <a:r>
              <a:rPr lang="en-US" sz="1550" u="sng" dirty="0">
                <a:solidFill>
                  <a:srgbClr val="205A40"/>
                </a:solidFill>
                <a:latin typeface="Inter Medium" pitchFamily="34" charset="0"/>
                <a:ea typeface="Inter Medium" pitchFamily="34" charset="-122"/>
                <a:cs typeface="Inter Medium" pitchFamily="34" charset="-120"/>
                <a:hlinkClick r:id="rId2" invalidUrl="" action="" tgtFrame="" tooltip="" history="1" highlightClick="0" endSnd="0">
                  <a:extLst>
                    <a:ext uri="{A12FA001-AC4F-418D-AE19-62706E023703}">
                      <ahyp:hlinkClr xmlns:ahyp="http://schemas.microsoft.com/office/drawing/2018/hyperlinkcolor" val="tx"/>
                    </a:ext>
                  </a:extLst>
                </a:hlinkClick>
              </a:rPr>
              <a:t>Super Tax Pakistan 2026: Who Pays It and How to Calculate</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a:t>
            </a:r>
            <a:endParaRPr lang="en-US" sz="1550" dirty="0"/>
          </a:p>
        </p:txBody>
      </p:sp>
      <p:sp>
        <p:nvSpPr>
          <p:cNvPr id="6" name="Shape 3"/>
          <p:cNvSpPr/>
          <p:nvPr/>
        </p:nvSpPr>
        <p:spPr>
          <a:xfrm>
            <a:off x="4678799" y="3012043"/>
            <a:ext cx="3821906" cy="3743325"/>
          </a:xfrm>
          <a:prstGeom prst="roundRect">
            <a:avLst>
              <a:gd name="adj" fmla="val 795"/>
            </a:avLst>
          </a:prstGeom>
          <a:solidFill>
            <a:srgbClr val="205A40"/>
          </a:solidFill>
          <a:ln/>
        </p:spPr>
      </p:sp>
      <p:sp>
        <p:nvSpPr>
          <p:cNvPr id="7" name="Text 4"/>
          <p:cNvSpPr/>
          <p:nvPr/>
        </p:nvSpPr>
        <p:spPr>
          <a:xfrm>
            <a:off x="4877157" y="3210401"/>
            <a:ext cx="2646759" cy="310158"/>
          </a:xfrm>
          <a:prstGeom prst="rect">
            <a:avLst/>
          </a:prstGeom>
          <a:noFill/>
          <a:ln/>
        </p:spPr>
        <p:txBody>
          <a:bodyPr wrap="none" lIns="0" tIns="0" rIns="0" bIns="0" rtlCol="0" anchor="t"/>
          <a:lstStyle/>
          <a:p>
            <a:pPr algn="l" indent="0" marL="0">
              <a:lnSpc>
                <a:spcPts val="2400"/>
              </a:lnSpc>
              <a:buNone/>
            </a:pPr>
            <a:r>
              <a:rPr lang="en-US" sz="1950" dirty="0">
                <a:solidFill>
                  <a:srgbClr val="FFFFFF"/>
                </a:solidFill>
                <a:latin typeface="DM Sans Semi Bold" pitchFamily="34" charset="0"/>
                <a:ea typeface="DM Sans Semi Bold" pitchFamily="34" charset="-122"/>
                <a:cs typeface="DM Sans Semi Bold" pitchFamily="34" charset="-120"/>
              </a:rPr>
              <a:t>Digital Transformation</a:t>
            </a:r>
            <a:endParaRPr lang="en-US" sz="1950" dirty="0"/>
          </a:p>
        </p:txBody>
      </p:sp>
      <p:sp>
        <p:nvSpPr>
          <p:cNvPr id="8" name="Text 5"/>
          <p:cNvSpPr/>
          <p:nvPr/>
        </p:nvSpPr>
        <p:spPr>
          <a:xfrm>
            <a:off x="4877157" y="3718917"/>
            <a:ext cx="3425190" cy="2857857"/>
          </a:xfrm>
          <a:prstGeom prst="rect">
            <a:avLst/>
          </a:prstGeom>
          <a:noFill/>
          <a:ln/>
        </p:spPr>
        <p:txBody>
          <a:bodyPr wrap="square" lIns="0" tIns="0" rIns="0" bIns="0" rtlCol="0" anchor="t"/>
          <a:lstStyle/>
          <a:p>
            <a:pPr algn="l" indent="0" marL="0">
              <a:lnSpc>
                <a:spcPts val="2500"/>
              </a:lnSpc>
              <a:buNone/>
            </a:pPr>
            <a:r>
              <a:rPr lang="en-US" sz="1550" dirty="0">
                <a:solidFill>
                  <a:srgbClr val="FFFFFF"/>
                </a:solidFill>
                <a:latin typeface="Inter Medium" pitchFamily="34" charset="0"/>
                <a:ea typeface="Inter Medium" pitchFamily="34" charset="-122"/>
                <a:cs typeface="Inter Medium" pitchFamily="34" charset="-120"/>
              </a:rPr>
              <a:t>FBR's IRIS automation reduces corruption and speeds processing. Integration with NADRA, banks, and utility companies enables real-time income verification. Pakistan's tax-to-GDP ratio expansion remains a priority — expect lower rates, fewer exemptions, and stricter enforcement ahead.</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1682829"/>
            <a:ext cx="6747510" cy="620078"/>
          </a:xfrm>
          <a:prstGeom prst="rect">
            <a:avLst/>
          </a:prstGeom>
          <a:noFill/>
          <a:ln/>
        </p:spPr>
        <p:txBody>
          <a:bodyPr wrap="none" lIns="0" tIns="0" rIns="0" bIns="0" rtlCol="0" anchor="t"/>
          <a:lstStyle/>
          <a:p>
            <a:pPr algn="l" indent="0" marL="0">
              <a:lnSpc>
                <a:spcPts val="4850"/>
              </a:lnSpc>
              <a:buNone/>
            </a:pPr>
            <a:r>
              <a:rPr lang="en-US" sz="3900" dirty="0">
                <a:solidFill>
                  <a:srgbClr val="030303"/>
                </a:solidFill>
                <a:latin typeface="DM Sans Semi Bold" pitchFamily="34" charset="0"/>
                <a:ea typeface="DM Sans Semi Bold" pitchFamily="34" charset="-122"/>
                <a:cs typeface="DM Sans Semi Bold" pitchFamily="34" charset="-120"/>
              </a:rPr>
              <a:t>Frequently Asked Questions</a:t>
            </a:r>
            <a:endParaRPr lang="en-US" sz="3900" dirty="0"/>
          </a:p>
        </p:txBody>
      </p:sp>
      <p:sp>
        <p:nvSpPr>
          <p:cNvPr id="3" name="Shape 1"/>
          <p:cNvSpPr/>
          <p:nvPr/>
        </p:nvSpPr>
        <p:spPr>
          <a:xfrm>
            <a:off x="793790" y="2699742"/>
            <a:ext cx="6422231" cy="1824276"/>
          </a:xfrm>
          <a:prstGeom prst="roundRect">
            <a:avLst>
              <a:gd name="adj" fmla="val 6015"/>
            </a:avLst>
          </a:prstGeom>
          <a:solidFill>
            <a:srgbClr val="F5F0E4"/>
          </a:solidFill>
          <a:ln w="22860">
            <a:solidFill>
              <a:srgbClr val="D1C9B6"/>
            </a:solidFill>
            <a:prstDash val="solid"/>
          </a:ln>
        </p:spPr>
      </p:sp>
      <p:sp>
        <p:nvSpPr>
          <p:cNvPr id="4" name="Shape 2"/>
          <p:cNvSpPr/>
          <p:nvPr/>
        </p:nvSpPr>
        <p:spPr>
          <a:xfrm>
            <a:off x="770930" y="2699742"/>
            <a:ext cx="91440" cy="1824276"/>
          </a:xfrm>
          <a:prstGeom prst="roundRect">
            <a:avLst>
              <a:gd name="adj" fmla="val 32558"/>
            </a:avLst>
          </a:prstGeom>
          <a:solidFill>
            <a:srgbClr val="205A40"/>
          </a:solidFill>
          <a:ln/>
        </p:spPr>
      </p:sp>
      <p:sp>
        <p:nvSpPr>
          <p:cNvPr id="5" name="Text 3"/>
          <p:cNvSpPr/>
          <p:nvPr/>
        </p:nvSpPr>
        <p:spPr>
          <a:xfrm>
            <a:off x="1083588" y="2920960"/>
            <a:ext cx="4281845"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Minimum taxable income 2024–25?</a:t>
            </a:r>
            <a:endParaRPr lang="en-US" sz="1950" dirty="0"/>
          </a:p>
        </p:txBody>
      </p:sp>
      <p:sp>
        <p:nvSpPr>
          <p:cNvPr id="6" name="Text 4"/>
          <p:cNvSpPr/>
          <p:nvPr/>
        </p:nvSpPr>
        <p:spPr>
          <a:xfrm>
            <a:off x="1083588" y="3350181"/>
            <a:ext cx="5911215" cy="63507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PKR 600,000 annually. Below this, zero income tax applies — but you must still file returns if income exceeds this threshold.</a:t>
            </a:r>
            <a:endParaRPr lang="en-US" sz="1550" dirty="0"/>
          </a:p>
        </p:txBody>
      </p:sp>
      <p:sp>
        <p:nvSpPr>
          <p:cNvPr id="7" name="Shape 5"/>
          <p:cNvSpPr/>
          <p:nvPr/>
        </p:nvSpPr>
        <p:spPr>
          <a:xfrm>
            <a:off x="7414379" y="2699742"/>
            <a:ext cx="6422231" cy="1824276"/>
          </a:xfrm>
          <a:prstGeom prst="roundRect">
            <a:avLst>
              <a:gd name="adj" fmla="val 6015"/>
            </a:avLst>
          </a:prstGeom>
          <a:solidFill>
            <a:srgbClr val="F5F0E4"/>
          </a:solidFill>
          <a:ln w="22860">
            <a:solidFill>
              <a:srgbClr val="D1C9B6"/>
            </a:solidFill>
            <a:prstDash val="solid"/>
          </a:ln>
        </p:spPr>
      </p:sp>
      <p:sp>
        <p:nvSpPr>
          <p:cNvPr id="8" name="Shape 6"/>
          <p:cNvSpPr/>
          <p:nvPr/>
        </p:nvSpPr>
        <p:spPr>
          <a:xfrm>
            <a:off x="7391519" y="2699742"/>
            <a:ext cx="91440" cy="1824276"/>
          </a:xfrm>
          <a:prstGeom prst="roundRect">
            <a:avLst>
              <a:gd name="adj" fmla="val 32558"/>
            </a:avLst>
          </a:prstGeom>
          <a:solidFill>
            <a:srgbClr val="205A40"/>
          </a:solidFill>
          <a:ln/>
        </p:spPr>
      </p:sp>
      <p:sp>
        <p:nvSpPr>
          <p:cNvPr id="9" name="Text 7"/>
          <p:cNvSpPr/>
          <p:nvPr/>
        </p:nvSpPr>
        <p:spPr>
          <a:xfrm>
            <a:off x="7704177" y="2920960"/>
            <a:ext cx="3772733"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Do freelancers pay income tax?</a:t>
            </a:r>
            <a:endParaRPr lang="en-US" sz="1950" dirty="0"/>
          </a:p>
        </p:txBody>
      </p:sp>
      <p:sp>
        <p:nvSpPr>
          <p:cNvPr id="10" name="Text 8"/>
          <p:cNvSpPr/>
          <p:nvPr/>
        </p:nvSpPr>
        <p:spPr>
          <a:xfrm>
            <a:off x="7704177" y="3350181"/>
            <a:ext cx="5911215" cy="95261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Yes, if annual income exceeds PKR 600,000. Register for NTN, maintain records, file annual returns, and claim business expense deductions.</a:t>
            </a:r>
            <a:endParaRPr lang="en-US" sz="1550" dirty="0"/>
          </a:p>
        </p:txBody>
      </p:sp>
      <p:sp>
        <p:nvSpPr>
          <p:cNvPr id="11" name="Shape 9"/>
          <p:cNvSpPr/>
          <p:nvPr/>
        </p:nvSpPr>
        <p:spPr>
          <a:xfrm>
            <a:off x="793790" y="4722376"/>
            <a:ext cx="6422231" cy="1824276"/>
          </a:xfrm>
          <a:prstGeom prst="roundRect">
            <a:avLst>
              <a:gd name="adj" fmla="val 6015"/>
            </a:avLst>
          </a:prstGeom>
          <a:solidFill>
            <a:srgbClr val="F5F0E4"/>
          </a:solidFill>
          <a:ln w="22860">
            <a:solidFill>
              <a:srgbClr val="D1C9B6"/>
            </a:solidFill>
            <a:prstDash val="solid"/>
          </a:ln>
        </p:spPr>
      </p:sp>
      <p:sp>
        <p:nvSpPr>
          <p:cNvPr id="12" name="Shape 10"/>
          <p:cNvSpPr/>
          <p:nvPr/>
        </p:nvSpPr>
        <p:spPr>
          <a:xfrm>
            <a:off x="770930" y="4722376"/>
            <a:ext cx="91440" cy="1824276"/>
          </a:xfrm>
          <a:prstGeom prst="roundRect">
            <a:avLst>
              <a:gd name="adj" fmla="val 32558"/>
            </a:avLst>
          </a:prstGeom>
          <a:solidFill>
            <a:srgbClr val="205A40"/>
          </a:solidFill>
          <a:ln/>
        </p:spPr>
      </p:sp>
      <p:sp>
        <p:nvSpPr>
          <p:cNvPr id="13" name="Text 11"/>
          <p:cNvSpPr/>
          <p:nvPr/>
        </p:nvSpPr>
        <p:spPr>
          <a:xfrm>
            <a:off x="1083588" y="4943594"/>
            <a:ext cx="3234809"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Gross salary vs. net salary?</a:t>
            </a:r>
            <a:endParaRPr lang="en-US" sz="1950" dirty="0"/>
          </a:p>
        </p:txBody>
      </p:sp>
      <p:sp>
        <p:nvSpPr>
          <p:cNvPr id="14" name="Text 12"/>
          <p:cNvSpPr/>
          <p:nvPr/>
        </p:nvSpPr>
        <p:spPr>
          <a:xfrm>
            <a:off x="1083588" y="5372814"/>
            <a:ext cx="5911215" cy="95261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Gross is total compensation before deductions. Net is your take-home after income tax, provident fund, EOBI, and other statutory deductions.</a:t>
            </a:r>
            <a:endParaRPr lang="en-US" sz="1550" dirty="0"/>
          </a:p>
        </p:txBody>
      </p:sp>
      <p:sp>
        <p:nvSpPr>
          <p:cNvPr id="15" name="Shape 13"/>
          <p:cNvSpPr/>
          <p:nvPr/>
        </p:nvSpPr>
        <p:spPr>
          <a:xfrm>
            <a:off x="7414379" y="4722376"/>
            <a:ext cx="6422231" cy="1824276"/>
          </a:xfrm>
          <a:prstGeom prst="roundRect">
            <a:avLst>
              <a:gd name="adj" fmla="val 6015"/>
            </a:avLst>
          </a:prstGeom>
          <a:solidFill>
            <a:srgbClr val="F5F0E4"/>
          </a:solidFill>
          <a:ln w="22860">
            <a:solidFill>
              <a:srgbClr val="D1C9B6"/>
            </a:solidFill>
            <a:prstDash val="solid"/>
          </a:ln>
        </p:spPr>
      </p:sp>
      <p:sp>
        <p:nvSpPr>
          <p:cNvPr id="16" name="Shape 14"/>
          <p:cNvSpPr/>
          <p:nvPr/>
        </p:nvSpPr>
        <p:spPr>
          <a:xfrm>
            <a:off x="7391519" y="4722376"/>
            <a:ext cx="91440" cy="1824276"/>
          </a:xfrm>
          <a:prstGeom prst="roundRect">
            <a:avLst>
              <a:gd name="adj" fmla="val 32558"/>
            </a:avLst>
          </a:prstGeom>
          <a:solidFill>
            <a:srgbClr val="205A40"/>
          </a:solidFill>
          <a:ln/>
        </p:spPr>
      </p:sp>
      <p:sp>
        <p:nvSpPr>
          <p:cNvPr id="17" name="Text 15"/>
          <p:cNvSpPr/>
          <p:nvPr/>
        </p:nvSpPr>
        <p:spPr>
          <a:xfrm>
            <a:off x="7704177" y="4943594"/>
            <a:ext cx="3274695" cy="310158"/>
          </a:xfrm>
          <a:prstGeom prst="rect">
            <a:avLst/>
          </a:prstGeom>
          <a:noFill/>
          <a:ln/>
        </p:spPr>
        <p:txBody>
          <a:bodyPr wrap="none" lIns="0" tIns="0" rIns="0" bIns="0" rtlCol="0" anchor="t"/>
          <a:lstStyle/>
          <a:p>
            <a:pPr algn="l" indent="0" marL="0">
              <a:lnSpc>
                <a:spcPts val="2400"/>
              </a:lnSpc>
              <a:buNone/>
            </a:pPr>
            <a:r>
              <a:rPr lang="en-US" sz="1950" dirty="0">
                <a:solidFill>
                  <a:srgbClr val="464646"/>
                </a:solidFill>
                <a:latin typeface="DM Sans Semi Bold" pitchFamily="34" charset="0"/>
                <a:ea typeface="DM Sans Semi Bold" pitchFamily="34" charset="-122"/>
                <a:cs typeface="DM Sans Semi Bold" pitchFamily="34" charset="-120"/>
              </a:rPr>
              <a:t>When is the filing deadline?</a:t>
            </a:r>
            <a:endParaRPr lang="en-US" sz="1950" dirty="0"/>
          </a:p>
        </p:txBody>
      </p:sp>
      <p:sp>
        <p:nvSpPr>
          <p:cNvPr id="18" name="Text 16"/>
          <p:cNvSpPr/>
          <p:nvPr/>
        </p:nvSpPr>
        <p:spPr>
          <a:xfrm>
            <a:off x="7704177" y="5372814"/>
            <a:ext cx="5911215" cy="952619"/>
          </a:xfrm>
          <a:prstGeom prst="rect">
            <a:avLst/>
          </a:prstGeom>
          <a:noFill/>
          <a:ln/>
        </p:spPr>
        <p:txBody>
          <a:bodyPr wrap="square" lIns="0" tIns="0" rIns="0" bIns="0" rtlCol="0" anchor="t"/>
          <a:lstStyle/>
          <a:p>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Salaried individuals: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September 30th</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Business income earners and companies: </a:t>
            </a:r>
            <a:pPr algn="l" indent="0" marL="0">
              <a:lnSpc>
                <a:spcPts val="2500"/>
              </a:lnSpc>
              <a:buNone/>
            </a:pPr>
            <a:r>
              <a:rPr lang="en-US" sz="1550" b="1" dirty="0">
                <a:solidFill>
                  <a:srgbClr val="464646"/>
                </a:solidFill>
                <a:latin typeface="Inter Medium" pitchFamily="34" charset="0"/>
                <a:ea typeface="Inter Medium" pitchFamily="34" charset="-122"/>
                <a:cs typeface="Inter Medium" pitchFamily="34" charset="-120"/>
              </a:rPr>
              <a:t>December 31st</a:t>
            </a:r>
            <a:pPr algn="l" indent="0" marL="0">
              <a:lnSpc>
                <a:spcPts val="2500"/>
              </a:lnSpc>
              <a:buNone/>
            </a:pPr>
            <a:r>
              <a:rPr lang="en-US" sz="1550" dirty="0">
                <a:solidFill>
                  <a:srgbClr val="464646"/>
                </a:solidFill>
                <a:latin typeface="Inter Medium" pitchFamily="34" charset="0"/>
                <a:ea typeface="Inter Medium" pitchFamily="34" charset="-122"/>
                <a:cs typeface="Inter Medium" pitchFamily="34" charset="-120"/>
              </a:rPr>
              <a:t>. Tax year runs July 1 – June 30.</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696992" y="902375"/>
            <a:ext cx="7750016" cy="1088946"/>
          </a:xfrm>
          <a:prstGeom prst="rect">
            <a:avLst/>
          </a:prstGeom>
          <a:noFill/>
          <a:ln/>
        </p:spPr>
        <p:txBody>
          <a:bodyPr wrap="square" lIns="0" tIns="0" rIns="0" bIns="0" rtlCol="0" anchor="t"/>
          <a:lstStyle/>
          <a:p>
            <a:pPr algn="l" indent="0" marL="0">
              <a:lnSpc>
                <a:spcPts val="4250"/>
              </a:lnSpc>
              <a:buNone/>
            </a:pPr>
            <a:r>
              <a:rPr lang="en-US" sz="3400" dirty="0">
                <a:solidFill>
                  <a:srgbClr val="030303"/>
                </a:solidFill>
                <a:latin typeface="DM Sans Semi Bold" pitchFamily="34" charset="0"/>
                <a:ea typeface="DM Sans Semi Bold" pitchFamily="34" charset="-122"/>
                <a:cs typeface="DM Sans Semi Bold" pitchFamily="34" charset="-120"/>
              </a:rPr>
              <a:t>Calculate Your Tax with Toolify Worlds</a:t>
            </a:r>
            <a:endParaRPr lang="en-US" sz="3400" dirty="0"/>
          </a:p>
        </p:txBody>
      </p:sp>
      <p:sp>
        <p:nvSpPr>
          <p:cNvPr id="4" name="Text 1"/>
          <p:cNvSpPr/>
          <p:nvPr/>
        </p:nvSpPr>
        <p:spPr>
          <a:xfrm>
            <a:off x="696992" y="2220754"/>
            <a:ext cx="7750016" cy="785455"/>
          </a:xfrm>
          <a:prstGeom prst="rect">
            <a:avLst/>
          </a:prstGeom>
          <a:noFill/>
          <a:ln/>
        </p:spPr>
        <p:txBody>
          <a:bodyPr wrap="square" lIns="0" tIns="0" rIns="0" bIns="0" rtlCol="0" anchor="t"/>
          <a:lstStyle/>
          <a:p>
            <a:pPr algn="l" indent="0" marL="0">
              <a:lnSpc>
                <a:spcPts val="2050"/>
              </a:lnSpc>
              <a:buNone/>
            </a:pPr>
            <a:r>
              <a:rPr lang="en-US" sz="1350" dirty="0">
                <a:solidFill>
                  <a:srgbClr val="464646"/>
                </a:solidFill>
                <a:latin typeface="Inter Medium" pitchFamily="34" charset="0"/>
                <a:ea typeface="Inter Medium" pitchFamily="34" charset="-122"/>
                <a:cs typeface="Inter Medium" pitchFamily="34" charset="-120"/>
              </a:rPr>
              <a:t>Toolify Worlds offers comprehensive tax calculators specifically designed for Pakistani taxpayers — accurate, up-to-date with FBR regulations, and requiring </a:t>
            </a:r>
            <a:pPr algn="l" indent="0" marL="0">
              <a:lnSpc>
                <a:spcPts val="2050"/>
              </a:lnSpc>
              <a:buNone/>
            </a:pPr>
            <a:r>
              <a:rPr lang="en-US" sz="1350" b="1" dirty="0">
                <a:solidFill>
                  <a:srgbClr val="464646"/>
                </a:solidFill>
                <a:latin typeface="Inter Medium" pitchFamily="34" charset="0"/>
                <a:ea typeface="Inter Medium" pitchFamily="34" charset="-122"/>
                <a:cs typeface="Inter Medium" pitchFamily="34" charset="-120"/>
              </a:rPr>
              <a:t>no login or registration</a:t>
            </a:r>
            <a:pPr algn="l" indent="0" marL="0">
              <a:lnSpc>
                <a:spcPts val="2050"/>
              </a:lnSpc>
              <a:buNone/>
            </a:pPr>
            <a:r>
              <a:rPr lang="en-US" sz="1350" dirty="0">
                <a:solidFill>
                  <a:srgbClr val="464646"/>
                </a:solidFill>
                <a:latin typeface="Inter Medium" pitchFamily="34" charset="0"/>
                <a:ea typeface="Inter Medium" pitchFamily="34" charset="-122"/>
                <a:cs typeface="Inter Medium" pitchFamily="34" charset="-120"/>
              </a:rPr>
              <a:t>.</a:t>
            </a:r>
            <a:endParaRPr lang="en-US" sz="1350" dirty="0"/>
          </a:p>
        </p:txBody>
      </p:sp>
      <p:sp>
        <p:nvSpPr>
          <p:cNvPr id="5" name="Shape 2"/>
          <p:cNvSpPr/>
          <p:nvPr/>
        </p:nvSpPr>
        <p:spPr>
          <a:xfrm>
            <a:off x="696992" y="3178254"/>
            <a:ext cx="3798451" cy="1911906"/>
          </a:xfrm>
          <a:prstGeom prst="roundRect">
            <a:avLst>
              <a:gd name="adj" fmla="val 1367"/>
            </a:avLst>
          </a:prstGeom>
          <a:solidFill>
            <a:srgbClr val="EBE3D0"/>
          </a:solidFill>
          <a:ln/>
        </p:spPr>
      </p:sp>
      <p:sp>
        <p:nvSpPr>
          <p:cNvPr id="6" name="Shape 3"/>
          <p:cNvSpPr/>
          <p:nvPr/>
        </p:nvSpPr>
        <p:spPr>
          <a:xfrm>
            <a:off x="871180" y="3352443"/>
            <a:ext cx="522803" cy="522803"/>
          </a:xfrm>
          <a:prstGeom prst="roundRect">
            <a:avLst>
              <a:gd name="adj" fmla="val 17488587"/>
            </a:avLst>
          </a:prstGeom>
          <a:solidFill>
            <a:srgbClr val="205A40"/>
          </a:solidFill>
          <a:ln/>
        </p:spPr>
      </p:sp>
      <p:pic>
        <p:nvPicPr>
          <p:cNvPr id="7"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5008" y="3496270"/>
            <a:ext cx="235148" cy="235148"/>
          </a:xfrm>
          <a:prstGeom prst="rect">
            <a:avLst/>
          </a:prstGeom>
        </p:spPr>
      </p:pic>
      <p:sp>
        <p:nvSpPr>
          <p:cNvPr id="8" name="Text 4"/>
          <p:cNvSpPr/>
          <p:nvPr/>
        </p:nvSpPr>
        <p:spPr>
          <a:xfrm>
            <a:off x="871180" y="4028242"/>
            <a:ext cx="2197537" cy="272296"/>
          </a:xfrm>
          <a:prstGeom prst="rect">
            <a:avLst/>
          </a:prstGeom>
          <a:noFill/>
          <a:ln/>
        </p:spPr>
        <p:txBody>
          <a:bodyPr wrap="none" lIns="0" tIns="0" rIns="0" bIns="0" rtlCol="0" anchor="t"/>
          <a:lstStyle/>
          <a:p>
            <a:pPr algn="l" indent="0" marL="0">
              <a:lnSpc>
                <a:spcPts val="2100"/>
              </a:lnSpc>
              <a:buNone/>
            </a:pPr>
            <a:r>
              <a:rPr lang="en-US" sz="1700" dirty="0">
                <a:solidFill>
                  <a:srgbClr val="464646"/>
                </a:solidFill>
                <a:latin typeface="DM Sans Semi Bold" pitchFamily="34" charset="0"/>
                <a:ea typeface="DM Sans Semi Bold" pitchFamily="34" charset="-122"/>
                <a:cs typeface="DM Sans Semi Bold" pitchFamily="34" charset="-120"/>
              </a:rPr>
              <a:t>Salary Tax Calculator</a:t>
            </a:r>
            <a:endParaRPr lang="en-US" sz="1700" dirty="0"/>
          </a:p>
        </p:txBody>
      </p:sp>
      <p:sp>
        <p:nvSpPr>
          <p:cNvPr id="9" name="Text 5"/>
          <p:cNvSpPr/>
          <p:nvPr/>
        </p:nvSpPr>
        <p:spPr>
          <a:xfrm>
            <a:off x="871180" y="4392335"/>
            <a:ext cx="3450074" cy="523637"/>
          </a:xfrm>
          <a:prstGeom prst="rect">
            <a:avLst/>
          </a:prstGeom>
          <a:noFill/>
          <a:ln/>
        </p:spPr>
        <p:txBody>
          <a:bodyPr wrap="square" lIns="0" tIns="0" rIns="0" bIns="0" rtlCol="0" anchor="t"/>
          <a:lstStyle/>
          <a:p>
            <a:pPr algn="l" indent="0" marL="0">
              <a:lnSpc>
                <a:spcPts val="2050"/>
              </a:lnSpc>
              <a:buNone/>
            </a:pPr>
            <a:r>
              <a:rPr lang="en-US" sz="1350" dirty="0">
                <a:solidFill>
                  <a:srgbClr val="464646"/>
                </a:solidFill>
                <a:latin typeface="Inter Medium" pitchFamily="34" charset="0"/>
                <a:ea typeface="Inter Medium" pitchFamily="34" charset="-122"/>
                <a:cs typeface="Inter Medium" pitchFamily="34" charset="-120"/>
              </a:rPr>
              <a:t>Instant results for all income levels with step-by-step breakdowns.</a:t>
            </a:r>
            <a:endParaRPr lang="en-US" sz="1350" dirty="0"/>
          </a:p>
        </p:txBody>
      </p:sp>
      <p:sp>
        <p:nvSpPr>
          <p:cNvPr id="10" name="Shape 6"/>
          <p:cNvSpPr/>
          <p:nvPr/>
        </p:nvSpPr>
        <p:spPr>
          <a:xfrm>
            <a:off x="4648438" y="3178254"/>
            <a:ext cx="3798570" cy="1911906"/>
          </a:xfrm>
          <a:prstGeom prst="roundRect">
            <a:avLst>
              <a:gd name="adj" fmla="val 1367"/>
            </a:avLst>
          </a:prstGeom>
          <a:solidFill>
            <a:srgbClr val="EBE3D0"/>
          </a:solidFill>
          <a:ln/>
        </p:spPr>
      </p:sp>
      <p:sp>
        <p:nvSpPr>
          <p:cNvPr id="11" name="Shape 7"/>
          <p:cNvSpPr/>
          <p:nvPr/>
        </p:nvSpPr>
        <p:spPr>
          <a:xfrm>
            <a:off x="4822627" y="3352443"/>
            <a:ext cx="522803" cy="522803"/>
          </a:xfrm>
          <a:prstGeom prst="roundRect">
            <a:avLst>
              <a:gd name="adj" fmla="val 17488587"/>
            </a:avLst>
          </a:prstGeom>
          <a:solidFill>
            <a:srgbClr val="205A40"/>
          </a:solidFill>
          <a:ln/>
        </p:spPr>
      </p:sp>
      <p:pic>
        <p:nvPicPr>
          <p:cNvPr id="12"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66454" y="3496270"/>
            <a:ext cx="235148" cy="235148"/>
          </a:xfrm>
          <a:prstGeom prst="rect">
            <a:avLst/>
          </a:prstGeom>
        </p:spPr>
      </p:pic>
      <p:sp>
        <p:nvSpPr>
          <p:cNvPr id="13" name="Text 8"/>
          <p:cNvSpPr/>
          <p:nvPr/>
        </p:nvSpPr>
        <p:spPr>
          <a:xfrm>
            <a:off x="4822627" y="4028242"/>
            <a:ext cx="2579489" cy="272296"/>
          </a:xfrm>
          <a:prstGeom prst="rect">
            <a:avLst/>
          </a:prstGeom>
          <a:noFill/>
          <a:ln/>
        </p:spPr>
        <p:txBody>
          <a:bodyPr wrap="none" lIns="0" tIns="0" rIns="0" bIns="0" rtlCol="0" anchor="t"/>
          <a:lstStyle/>
          <a:p>
            <a:pPr algn="l" indent="0" marL="0">
              <a:lnSpc>
                <a:spcPts val="2100"/>
              </a:lnSpc>
              <a:buNone/>
            </a:pPr>
            <a:r>
              <a:rPr lang="en-US" sz="1700" dirty="0">
                <a:solidFill>
                  <a:srgbClr val="464646"/>
                </a:solidFill>
                <a:latin typeface="DM Sans Semi Bold" pitchFamily="34" charset="0"/>
                <a:ea typeface="DM Sans Semi Bold" pitchFamily="34" charset="-122"/>
                <a:cs typeface="DM Sans Semi Bold" pitchFamily="34" charset="-120"/>
              </a:rPr>
              <a:t>Freelance Tax Calculator</a:t>
            </a:r>
            <a:endParaRPr lang="en-US" sz="1700" dirty="0"/>
          </a:p>
        </p:txBody>
      </p:sp>
      <p:sp>
        <p:nvSpPr>
          <p:cNvPr id="14" name="Text 9"/>
          <p:cNvSpPr/>
          <p:nvPr/>
        </p:nvSpPr>
        <p:spPr>
          <a:xfrm>
            <a:off x="4822627" y="4392335"/>
            <a:ext cx="3450193" cy="523637"/>
          </a:xfrm>
          <a:prstGeom prst="rect">
            <a:avLst/>
          </a:prstGeom>
          <a:noFill/>
          <a:ln/>
        </p:spPr>
        <p:txBody>
          <a:bodyPr wrap="square" lIns="0" tIns="0" rIns="0" bIns="0" rtlCol="0" anchor="t"/>
          <a:lstStyle/>
          <a:p>
            <a:pPr algn="l" indent="0" marL="0">
              <a:lnSpc>
                <a:spcPts val="2050"/>
              </a:lnSpc>
              <a:buNone/>
            </a:pPr>
            <a:r>
              <a:rPr lang="en-US" sz="1350" dirty="0">
                <a:solidFill>
                  <a:srgbClr val="464646"/>
                </a:solidFill>
                <a:latin typeface="Inter Medium" pitchFamily="34" charset="0"/>
                <a:ea typeface="Inter Medium" pitchFamily="34" charset="-122"/>
                <a:cs typeface="Inter Medium" pitchFamily="34" charset="-120"/>
              </a:rPr>
              <a:t>Tailored for self-employed professionals earning locally or internationally.</a:t>
            </a:r>
            <a:endParaRPr lang="en-US" sz="1350" dirty="0"/>
          </a:p>
        </p:txBody>
      </p:sp>
      <p:sp>
        <p:nvSpPr>
          <p:cNvPr id="15" name="Shape 10"/>
          <p:cNvSpPr/>
          <p:nvPr/>
        </p:nvSpPr>
        <p:spPr>
          <a:xfrm>
            <a:off x="696992" y="5243155"/>
            <a:ext cx="7750016" cy="1650087"/>
          </a:xfrm>
          <a:prstGeom prst="roundRect">
            <a:avLst>
              <a:gd name="adj" fmla="val 1584"/>
            </a:avLst>
          </a:prstGeom>
          <a:solidFill>
            <a:srgbClr val="EBE3D0"/>
          </a:solidFill>
          <a:ln/>
        </p:spPr>
      </p:sp>
      <p:sp>
        <p:nvSpPr>
          <p:cNvPr id="16" name="Shape 11"/>
          <p:cNvSpPr/>
          <p:nvPr/>
        </p:nvSpPr>
        <p:spPr>
          <a:xfrm>
            <a:off x="871180" y="5417344"/>
            <a:ext cx="522803" cy="522803"/>
          </a:xfrm>
          <a:prstGeom prst="roundRect">
            <a:avLst>
              <a:gd name="adj" fmla="val 17488587"/>
            </a:avLst>
          </a:prstGeom>
          <a:solidFill>
            <a:srgbClr val="205A40"/>
          </a:solidFill>
          <a:ln/>
        </p:spPr>
      </p:sp>
      <p:pic>
        <p:nvPicPr>
          <p:cNvPr id="17"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5008" y="5561171"/>
            <a:ext cx="235148" cy="235148"/>
          </a:xfrm>
          <a:prstGeom prst="rect">
            <a:avLst/>
          </a:prstGeom>
        </p:spPr>
      </p:pic>
      <p:sp>
        <p:nvSpPr>
          <p:cNvPr id="18" name="Text 12"/>
          <p:cNvSpPr/>
          <p:nvPr/>
        </p:nvSpPr>
        <p:spPr>
          <a:xfrm>
            <a:off x="871180" y="6093142"/>
            <a:ext cx="2696170" cy="272296"/>
          </a:xfrm>
          <a:prstGeom prst="rect">
            <a:avLst/>
          </a:prstGeom>
          <a:noFill/>
          <a:ln/>
        </p:spPr>
        <p:txBody>
          <a:bodyPr wrap="none" lIns="0" tIns="0" rIns="0" bIns="0" rtlCol="0" anchor="t"/>
          <a:lstStyle/>
          <a:p>
            <a:pPr algn="l" indent="0" marL="0">
              <a:lnSpc>
                <a:spcPts val="2100"/>
              </a:lnSpc>
              <a:buNone/>
            </a:pPr>
            <a:r>
              <a:rPr lang="en-US" sz="1700" dirty="0">
                <a:solidFill>
                  <a:srgbClr val="464646"/>
                </a:solidFill>
                <a:latin typeface="DM Sans Semi Bold" pitchFamily="34" charset="0"/>
                <a:ea typeface="DM Sans Semi Bold" pitchFamily="34" charset="-122"/>
                <a:cs typeface="DM Sans Semi Bold" pitchFamily="34" charset="-120"/>
              </a:rPr>
              <a:t>Business Profit Calculator</a:t>
            </a:r>
            <a:endParaRPr lang="en-US" sz="1700" dirty="0"/>
          </a:p>
        </p:txBody>
      </p:sp>
      <p:sp>
        <p:nvSpPr>
          <p:cNvPr id="19" name="Text 13"/>
          <p:cNvSpPr/>
          <p:nvPr/>
        </p:nvSpPr>
        <p:spPr>
          <a:xfrm>
            <a:off x="871180" y="6457236"/>
            <a:ext cx="7401639" cy="261818"/>
          </a:xfrm>
          <a:prstGeom prst="rect">
            <a:avLst/>
          </a:prstGeom>
          <a:noFill/>
          <a:ln/>
        </p:spPr>
        <p:txBody>
          <a:bodyPr wrap="none" lIns="0" tIns="0" rIns="0" bIns="0" rtlCol="0" anchor="t"/>
          <a:lstStyle/>
          <a:p>
            <a:pPr algn="l" indent="0" marL="0">
              <a:lnSpc>
                <a:spcPts val="2050"/>
              </a:lnSpc>
              <a:buNone/>
            </a:pPr>
            <a:r>
              <a:rPr lang="en-US" sz="1350" dirty="0">
                <a:solidFill>
                  <a:srgbClr val="464646"/>
                </a:solidFill>
                <a:latin typeface="Inter Medium" pitchFamily="34" charset="0"/>
                <a:ea typeface="Inter Medium" pitchFamily="34" charset="-122"/>
                <a:cs typeface="Inter Medium" pitchFamily="34" charset="-120"/>
              </a:rPr>
              <a:t>Corporate and SME tax computation with regime comparison tools.</a:t>
            </a:r>
            <a:endParaRPr lang="en-US" sz="1350" dirty="0"/>
          </a:p>
        </p:txBody>
      </p:sp>
      <p:sp>
        <p:nvSpPr>
          <p:cNvPr id="20" name="Text 14"/>
          <p:cNvSpPr/>
          <p:nvPr/>
        </p:nvSpPr>
        <p:spPr>
          <a:xfrm>
            <a:off x="696992" y="7065288"/>
            <a:ext cx="7750016" cy="261818"/>
          </a:xfrm>
          <a:prstGeom prst="rect">
            <a:avLst/>
          </a:prstGeom>
          <a:noFill/>
          <a:ln/>
        </p:spPr>
        <p:txBody>
          <a:bodyPr wrap="none" lIns="0" tIns="0" rIns="0" bIns="0" rtlCol="0" anchor="t"/>
          <a:lstStyle/>
          <a:p>
            <a:pPr algn="l" indent="0" marL="0">
              <a:lnSpc>
                <a:spcPts val="2050"/>
              </a:lnSpc>
              <a:buNone/>
            </a:pPr>
            <a:r>
              <a:rPr lang="en-US" sz="1350" dirty="0">
                <a:solidFill>
                  <a:srgbClr val="464646"/>
                </a:solidFill>
                <a:latin typeface="Inter Medium" pitchFamily="34" charset="0"/>
                <a:ea typeface="Inter Medium" pitchFamily="34" charset="-122"/>
                <a:cs typeface="Inter Medium" pitchFamily="34" charset="-120"/>
              </a:rPr>
              <a:t>Start calculating now: </a:t>
            </a:r>
            <a:pPr algn="l" indent="0" marL="0">
              <a:lnSpc>
                <a:spcPts val="2050"/>
              </a:lnSpc>
              <a:buNone/>
            </a:pPr>
            <a:r>
              <a:rPr lang="en-US" sz="1350" u="sng" dirty="0">
                <a:solidFill>
                  <a:srgbClr val="205A40"/>
                </a:solidFill>
                <a:latin typeface="Inter Medium" pitchFamily="34" charset="0"/>
                <a:ea typeface="Inter Medium" pitchFamily="34" charset="-122"/>
                <a:cs typeface="Inter Medium" pitchFamily="34" charset="-120"/>
                <a:hlinkClick r:id="rId8" invalidUrl="" action="" tgtFrame="" tooltip="" history="1" highlightClick="0" endSnd="0">
                  <a:extLst>
                    <a:ext uri="{A12FA001-AC4F-418D-AE19-62706E023703}">
                      <ahyp:hlinkClr xmlns:ahyp="http://schemas.microsoft.com/office/drawing/2018/hyperlinkcolor" val="tx"/>
                    </a:ext>
                  </a:extLst>
                </a:hlinkClick>
              </a:rPr>
              <a:t>Pakistan Tax Income Calculator</a:t>
            </a:r>
            <a:pPr algn="l" indent="0" marL="0">
              <a:lnSpc>
                <a:spcPts val="2050"/>
              </a:lnSpc>
              <a:buNone/>
            </a:pPr>
            <a:r>
              <a:rPr lang="en-US" sz="1350" dirty="0">
                <a:solidFill>
                  <a:srgbClr val="464646"/>
                </a:solidFill>
                <a:latin typeface="Inter Medium" pitchFamily="34" charset="0"/>
                <a:ea typeface="Inter Medium" pitchFamily="34" charset="-122"/>
                <a:cs typeface="Inter Medium" pitchFamily="34" charset="-120"/>
              </a:rPr>
              <a:t> | </a:t>
            </a:r>
            <a:pPr algn="l" indent="0" marL="0">
              <a:lnSpc>
                <a:spcPts val="2050"/>
              </a:lnSpc>
              <a:buNone/>
            </a:pPr>
            <a:r>
              <a:rPr lang="en-US" sz="1350" u="sng" dirty="0">
                <a:solidFill>
                  <a:srgbClr val="205A40"/>
                </a:solidFill>
                <a:latin typeface="Inter Medium" pitchFamily="34" charset="0"/>
                <a:ea typeface="Inter Medium" pitchFamily="34" charset="-122"/>
                <a:cs typeface="Inter Medium" pitchFamily="34" charset="-120"/>
                <a:hlinkClick r:id="rId9" invalidUrl="" action="" tgtFrame="" tooltip="" history="1" highlightClick="0" endSnd="0">
                  <a:extLst>
                    <a:ext uri="{A12FA001-AC4F-418D-AE19-62706E023703}">
                      <ahyp:hlinkClr xmlns:ahyp="http://schemas.microsoft.com/office/drawing/2018/hyperlinkcolor" val="tx"/>
                    </a:ext>
                  </a:extLst>
                </a:hlinkClick>
              </a:rPr>
              <a:t>Online Revenue Calculators</a:t>
            </a:r>
            <a:endParaRPr lang="en-US" sz="13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2026-04-01T09:39:07Z</dcterms:created>
  <dcterms:modified xsi:type="dcterms:W3CDTF">2026-04-01T09:39:07Z</dcterms:modified>
</cp:coreProperties>
</file>